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7" r:id="rId4"/>
    <p:sldId id="281" r:id="rId5"/>
    <p:sldId id="292" r:id="rId6"/>
    <p:sldId id="297" r:id="rId7"/>
    <p:sldId id="294" r:id="rId8"/>
    <p:sldId id="298" r:id="rId9"/>
    <p:sldId id="299" r:id="rId10"/>
    <p:sldId id="296"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3" autoAdjust="0"/>
    <p:restoredTop sz="94660"/>
  </p:normalViewPr>
  <p:slideViewPr>
    <p:cSldViewPr snapToGrid="0">
      <p:cViewPr varScale="1">
        <p:scale>
          <a:sx n="77" d="100"/>
          <a:sy n="77" d="100"/>
        </p:scale>
        <p:origin x="120"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01B0E-3770-4ECE-A806-D142B24284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E71ACC-F8A7-413F-914F-BD01C0C355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3E0FAF-7B88-48A2-836C-DAEB10FE14D2}"/>
              </a:ext>
            </a:extLst>
          </p:cNvPr>
          <p:cNvSpPr>
            <a:spLocks noGrp="1"/>
          </p:cNvSpPr>
          <p:nvPr>
            <p:ph type="dt" sz="half" idx="10"/>
          </p:nvPr>
        </p:nvSpPr>
        <p:spPr/>
        <p:txBody>
          <a:bodyPr/>
          <a:lstStyle/>
          <a:p>
            <a:fld id="{DD16AC97-74F3-4EA3-871A-972501A9CFCA}" type="datetimeFigureOut">
              <a:rPr lang="en-US" smtClean="0"/>
              <a:t>6/24/2024</a:t>
            </a:fld>
            <a:endParaRPr lang="en-US"/>
          </a:p>
        </p:txBody>
      </p:sp>
      <p:sp>
        <p:nvSpPr>
          <p:cNvPr id="5" name="Footer Placeholder 4">
            <a:extLst>
              <a:ext uri="{FF2B5EF4-FFF2-40B4-BE49-F238E27FC236}">
                <a16:creationId xmlns:a16="http://schemas.microsoft.com/office/drawing/2014/main" id="{F4F90604-AC73-4FD3-8F4C-56C760225C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2EE1B-22A1-40C4-A71A-42207255EC48}"/>
              </a:ext>
            </a:extLst>
          </p:cNvPr>
          <p:cNvSpPr>
            <a:spLocks noGrp="1"/>
          </p:cNvSpPr>
          <p:nvPr>
            <p:ph type="sldNum" sz="quarter" idx="12"/>
          </p:nvPr>
        </p:nvSpPr>
        <p:spPr/>
        <p:txBody>
          <a:bodyPr/>
          <a:lstStyle/>
          <a:p>
            <a:fld id="{DE13A553-1E3D-481E-880D-5E85BE38711C}" type="slidenum">
              <a:rPr lang="en-US" smtClean="0"/>
              <a:t>‹#›</a:t>
            </a:fld>
            <a:endParaRPr lang="en-US"/>
          </a:p>
        </p:txBody>
      </p:sp>
    </p:spTree>
    <p:extLst>
      <p:ext uri="{BB962C8B-B14F-4D97-AF65-F5344CB8AC3E}">
        <p14:creationId xmlns:p14="http://schemas.microsoft.com/office/powerpoint/2010/main" val="270606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D7FC1-0779-481B-9665-773D1E912C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010041-44EE-436D-8090-703D144B1A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1DD41D-19DE-4982-8B30-73E70B03D351}"/>
              </a:ext>
            </a:extLst>
          </p:cNvPr>
          <p:cNvSpPr>
            <a:spLocks noGrp="1"/>
          </p:cNvSpPr>
          <p:nvPr>
            <p:ph type="dt" sz="half" idx="10"/>
          </p:nvPr>
        </p:nvSpPr>
        <p:spPr/>
        <p:txBody>
          <a:bodyPr/>
          <a:lstStyle/>
          <a:p>
            <a:fld id="{DD16AC97-74F3-4EA3-871A-972501A9CFCA}" type="datetimeFigureOut">
              <a:rPr lang="en-US" smtClean="0"/>
              <a:t>6/24/2024</a:t>
            </a:fld>
            <a:endParaRPr lang="en-US"/>
          </a:p>
        </p:txBody>
      </p:sp>
      <p:sp>
        <p:nvSpPr>
          <p:cNvPr id="5" name="Footer Placeholder 4">
            <a:extLst>
              <a:ext uri="{FF2B5EF4-FFF2-40B4-BE49-F238E27FC236}">
                <a16:creationId xmlns:a16="http://schemas.microsoft.com/office/drawing/2014/main" id="{4A8E754F-F6CB-4BE9-8E68-913DB0A76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61C302-C46C-4BA8-B513-347EDA040394}"/>
              </a:ext>
            </a:extLst>
          </p:cNvPr>
          <p:cNvSpPr>
            <a:spLocks noGrp="1"/>
          </p:cNvSpPr>
          <p:nvPr>
            <p:ph type="sldNum" sz="quarter" idx="12"/>
          </p:nvPr>
        </p:nvSpPr>
        <p:spPr/>
        <p:txBody>
          <a:bodyPr/>
          <a:lstStyle/>
          <a:p>
            <a:fld id="{DE13A553-1E3D-481E-880D-5E85BE38711C}" type="slidenum">
              <a:rPr lang="en-US" smtClean="0"/>
              <a:t>‹#›</a:t>
            </a:fld>
            <a:endParaRPr lang="en-US"/>
          </a:p>
        </p:txBody>
      </p:sp>
    </p:spTree>
    <p:extLst>
      <p:ext uri="{BB962C8B-B14F-4D97-AF65-F5344CB8AC3E}">
        <p14:creationId xmlns:p14="http://schemas.microsoft.com/office/powerpoint/2010/main" val="192741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65D485-F779-412D-B005-238022FD3F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2DB807-5615-4B01-A2CF-BEE33625E8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A98AEB-FD4F-44FD-832B-9449C82AFAB3}"/>
              </a:ext>
            </a:extLst>
          </p:cNvPr>
          <p:cNvSpPr>
            <a:spLocks noGrp="1"/>
          </p:cNvSpPr>
          <p:nvPr>
            <p:ph type="dt" sz="half" idx="10"/>
          </p:nvPr>
        </p:nvSpPr>
        <p:spPr/>
        <p:txBody>
          <a:bodyPr/>
          <a:lstStyle/>
          <a:p>
            <a:fld id="{DD16AC97-74F3-4EA3-871A-972501A9CFCA}" type="datetimeFigureOut">
              <a:rPr lang="en-US" smtClean="0"/>
              <a:t>6/24/2024</a:t>
            </a:fld>
            <a:endParaRPr lang="en-US"/>
          </a:p>
        </p:txBody>
      </p:sp>
      <p:sp>
        <p:nvSpPr>
          <p:cNvPr id="5" name="Footer Placeholder 4">
            <a:extLst>
              <a:ext uri="{FF2B5EF4-FFF2-40B4-BE49-F238E27FC236}">
                <a16:creationId xmlns:a16="http://schemas.microsoft.com/office/drawing/2014/main" id="{779E6505-D238-41A9-AC8B-A017DBC57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AA805-54C4-44FB-A42F-59A532327F94}"/>
              </a:ext>
            </a:extLst>
          </p:cNvPr>
          <p:cNvSpPr>
            <a:spLocks noGrp="1"/>
          </p:cNvSpPr>
          <p:nvPr>
            <p:ph type="sldNum" sz="quarter" idx="12"/>
          </p:nvPr>
        </p:nvSpPr>
        <p:spPr/>
        <p:txBody>
          <a:bodyPr/>
          <a:lstStyle/>
          <a:p>
            <a:fld id="{DE13A553-1E3D-481E-880D-5E85BE38711C}" type="slidenum">
              <a:rPr lang="en-US" smtClean="0"/>
              <a:t>‹#›</a:t>
            </a:fld>
            <a:endParaRPr lang="en-US"/>
          </a:p>
        </p:txBody>
      </p:sp>
    </p:spTree>
    <p:extLst>
      <p:ext uri="{BB962C8B-B14F-4D97-AF65-F5344CB8AC3E}">
        <p14:creationId xmlns:p14="http://schemas.microsoft.com/office/powerpoint/2010/main" val="89038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DD9A-50CC-4302-AD06-DD750FA8B4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7B8D8A-5C00-437B-B09E-A32A369E5E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A5F6-06DF-4C67-B94A-AE3D7A0406DA}"/>
              </a:ext>
            </a:extLst>
          </p:cNvPr>
          <p:cNvSpPr>
            <a:spLocks noGrp="1"/>
          </p:cNvSpPr>
          <p:nvPr>
            <p:ph type="dt" sz="half" idx="10"/>
          </p:nvPr>
        </p:nvSpPr>
        <p:spPr/>
        <p:txBody>
          <a:bodyPr/>
          <a:lstStyle/>
          <a:p>
            <a:fld id="{DD16AC97-74F3-4EA3-871A-972501A9CFCA}" type="datetimeFigureOut">
              <a:rPr lang="en-US" smtClean="0"/>
              <a:t>6/24/2024</a:t>
            </a:fld>
            <a:endParaRPr lang="en-US"/>
          </a:p>
        </p:txBody>
      </p:sp>
      <p:sp>
        <p:nvSpPr>
          <p:cNvPr id="5" name="Footer Placeholder 4">
            <a:extLst>
              <a:ext uri="{FF2B5EF4-FFF2-40B4-BE49-F238E27FC236}">
                <a16:creationId xmlns:a16="http://schemas.microsoft.com/office/drawing/2014/main" id="{76E52BCC-D85F-4421-A4CC-B9AE3F2A9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1DFF90-8773-49CF-BA6B-7563ECBC7BA6}"/>
              </a:ext>
            </a:extLst>
          </p:cNvPr>
          <p:cNvSpPr>
            <a:spLocks noGrp="1"/>
          </p:cNvSpPr>
          <p:nvPr>
            <p:ph type="sldNum" sz="quarter" idx="12"/>
          </p:nvPr>
        </p:nvSpPr>
        <p:spPr/>
        <p:txBody>
          <a:bodyPr/>
          <a:lstStyle/>
          <a:p>
            <a:fld id="{DE13A553-1E3D-481E-880D-5E85BE38711C}" type="slidenum">
              <a:rPr lang="en-US" smtClean="0"/>
              <a:t>‹#›</a:t>
            </a:fld>
            <a:endParaRPr lang="en-US"/>
          </a:p>
        </p:txBody>
      </p:sp>
    </p:spTree>
    <p:extLst>
      <p:ext uri="{BB962C8B-B14F-4D97-AF65-F5344CB8AC3E}">
        <p14:creationId xmlns:p14="http://schemas.microsoft.com/office/powerpoint/2010/main" val="3627583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BFC9-3826-4AEB-BF69-28F5B6B759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B9DC3B-4A4E-45E9-BF9B-7F4717227C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238FBF-14CC-47DC-838F-F337FE14ECD2}"/>
              </a:ext>
            </a:extLst>
          </p:cNvPr>
          <p:cNvSpPr>
            <a:spLocks noGrp="1"/>
          </p:cNvSpPr>
          <p:nvPr>
            <p:ph type="dt" sz="half" idx="10"/>
          </p:nvPr>
        </p:nvSpPr>
        <p:spPr/>
        <p:txBody>
          <a:bodyPr/>
          <a:lstStyle/>
          <a:p>
            <a:fld id="{DD16AC97-74F3-4EA3-871A-972501A9CFCA}" type="datetimeFigureOut">
              <a:rPr lang="en-US" smtClean="0"/>
              <a:t>6/24/2024</a:t>
            </a:fld>
            <a:endParaRPr lang="en-US"/>
          </a:p>
        </p:txBody>
      </p:sp>
      <p:sp>
        <p:nvSpPr>
          <p:cNvPr id="5" name="Footer Placeholder 4">
            <a:extLst>
              <a:ext uri="{FF2B5EF4-FFF2-40B4-BE49-F238E27FC236}">
                <a16:creationId xmlns:a16="http://schemas.microsoft.com/office/drawing/2014/main" id="{ACA56749-CF00-43F6-8D7E-2429EDA61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05917-9C5A-425D-9C80-37A224789B9F}"/>
              </a:ext>
            </a:extLst>
          </p:cNvPr>
          <p:cNvSpPr>
            <a:spLocks noGrp="1"/>
          </p:cNvSpPr>
          <p:nvPr>
            <p:ph type="sldNum" sz="quarter" idx="12"/>
          </p:nvPr>
        </p:nvSpPr>
        <p:spPr/>
        <p:txBody>
          <a:bodyPr/>
          <a:lstStyle/>
          <a:p>
            <a:fld id="{DE13A553-1E3D-481E-880D-5E85BE38711C}" type="slidenum">
              <a:rPr lang="en-US" smtClean="0"/>
              <a:t>‹#›</a:t>
            </a:fld>
            <a:endParaRPr lang="en-US"/>
          </a:p>
        </p:txBody>
      </p:sp>
    </p:spTree>
    <p:extLst>
      <p:ext uri="{BB962C8B-B14F-4D97-AF65-F5344CB8AC3E}">
        <p14:creationId xmlns:p14="http://schemas.microsoft.com/office/powerpoint/2010/main" val="246018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FE49-8F69-4C49-81B2-F952CCB2BD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3FA4E-C4E8-42E6-9FA1-D170C4ADCD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7ED228-054C-471C-BE42-3034FC765B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8F932F-2F6A-492E-AF88-01D2D457D528}"/>
              </a:ext>
            </a:extLst>
          </p:cNvPr>
          <p:cNvSpPr>
            <a:spLocks noGrp="1"/>
          </p:cNvSpPr>
          <p:nvPr>
            <p:ph type="dt" sz="half" idx="10"/>
          </p:nvPr>
        </p:nvSpPr>
        <p:spPr/>
        <p:txBody>
          <a:bodyPr/>
          <a:lstStyle/>
          <a:p>
            <a:fld id="{DD16AC97-74F3-4EA3-871A-972501A9CFCA}" type="datetimeFigureOut">
              <a:rPr lang="en-US" smtClean="0"/>
              <a:t>6/24/2024</a:t>
            </a:fld>
            <a:endParaRPr lang="en-US"/>
          </a:p>
        </p:txBody>
      </p:sp>
      <p:sp>
        <p:nvSpPr>
          <p:cNvPr id="6" name="Footer Placeholder 5">
            <a:extLst>
              <a:ext uri="{FF2B5EF4-FFF2-40B4-BE49-F238E27FC236}">
                <a16:creationId xmlns:a16="http://schemas.microsoft.com/office/drawing/2014/main" id="{A239F3DA-4379-423D-B88F-418B5E89B1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459C95-C181-4458-967A-918D8B0EE77A}"/>
              </a:ext>
            </a:extLst>
          </p:cNvPr>
          <p:cNvSpPr>
            <a:spLocks noGrp="1"/>
          </p:cNvSpPr>
          <p:nvPr>
            <p:ph type="sldNum" sz="quarter" idx="12"/>
          </p:nvPr>
        </p:nvSpPr>
        <p:spPr/>
        <p:txBody>
          <a:bodyPr/>
          <a:lstStyle/>
          <a:p>
            <a:fld id="{DE13A553-1E3D-481E-880D-5E85BE38711C}" type="slidenum">
              <a:rPr lang="en-US" smtClean="0"/>
              <a:t>‹#›</a:t>
            </a:fld>
            <a:endParaRPr lang="en-US"/>
          </a:p>
        </p:txBody>
      </p:sp>
    </p:spTree>
    <p:extLst>
      <p:ext uri="{BB962C8B-B14F-4D97-AF65-F5344CB8AC3E}">
        <p14:creationId xmlns:p14="http://schemas.microsoft.com/office/powerpoint/2010/main" val="1084440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E539D-46D5-4294-87FD-1BEA917083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58528B-19B6-4992-A7A3-D3405B1B3A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8E096-1BD4-4B71-93F9-EB29F50DB5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3201D1-ED80-455F-B10F-39D46A52BA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71F449-0BD9-45E1-96C2-F3C2DBD61E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DAA9FE-C417-4ABE-850F-2F06A3432D34}"/>
              </a:ext>
            </a:extLst>
          </p:cNvPr>
          <p:cNvSpPr>
            <a:spLocks noGrp="1"/>
          </p:cNvSpPr>
          <p:nvPr>
            <p:ph type="dt" sz="half" idx="10"/>
          </p:nvPr>
        </p:nvSpPr>
        <p:spPr/>
        <p:txBody>
          <a:bodyPr/>
          <a:lstStyle/>
          <a:p>
            <a:fld id="{DD16AC97-74F3-4EA3-871A-972501A9CFCA}" type="datetimeFigureOut">
              <a:rPr lang="en-US" smtClean="0"/>
              <a:t>6/24/2024</a:t>
            </a:fld>
            <a:endParaRPr lang="en-US"/>
          </a:p>
        </p:txBody>
      </p:sp>
      <p:sp>
        <p:nvSpPr>
          <p:cNvPr id="8" name="Footer Placeholder 7">
            <a:extLst>
              <a:ext uri="{FF2B5EF4-FFF2-40B4-BE49-F238E27FC236}">
                <a16:creationId xmlns:a16="http://schemas.microsoft.com/office/drawing/2014/main" id="{57460F00-663E-4737-BB73-BCCC43F5E5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706DD7-06D0-4A0D-B4BC-DD7017045E1F}"/>
              </a:ext>
            </a:extLst>
          </p:cNvPr>
          <p:cNvSpPr>
            <a:spLocks noGrp="1"/>
          </p:cNvSpPr>
          <p:nvPr>
            <p:ph type="sldNum" sz="quarter" idx="12"/>
          </p:nvPr>
        </p:nvSpPr>
        <p:spPr/>
        <p:txBody>
          <a:bodyPr/>
          <a:lstStyle/>
          <a:p>
            <a:fld id="{DE13A553-1E3D-481E-880D-5E85BE38711C}" type="slidenum">
              <a:rPr lang="en-US" smtClean="0"/>
              <a:t>‹#›</a:t>
            </a:fld>
            <a:endParaRPr lang="en-US"/>
          </a:p>
        </p:txBody>
      </p:sp>
    </p:spTree>
    <p:extLst>
      <p:ext uri="{BB962C8B-B14F-4D97-AF65-F5344CB8AC3E}">
        <p14:creationId xmlns:p14="http://schemas.microsoft.com/office/powerpoint/2010/main" val="2164543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39A5-C21E-44FB-998A-1BC59B1426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03850E-9B87-4F81-96B8-F37CF2F88822}"/>
              </a:ext>
            </a:extLst>
          </p:cNvPr>
          <p:cNvSpPr>
            <a:spLocks noGrp="1"/>
          </p:cNvSpPr>
          <p:nvPr>
            <p:ph type="dt" sz="half" idx="10"/>
          </p:nvPr>
        </p:nvSpPr>
        <p:spPr/>
        <p:txBody>
          <a:bodyPr/>
          <a:lstStyle/>
          <a:p>
            <a:fld id="{DD16AC97-74F3-4EA3-871A-972501A9CFCA}" type="datetimeFigureOut">
              <a:rPr lang="en-US" smtClean="0"/>
              <a:t>6/24/2024</a:t>
            </a:fld>
            <a:endParaRPr lang="en-US"/>
          </a:p>
        </p:txBody>
      </p:sp>
      <p:sp>
        <p:nvSpPr>
          <p:cNvPr id="4" name="Footer Placeholder 3">
            <a:extLst>
              <a:ext uri="{FF2B5EF4-FFF2-40B4-BE49-F238E27FC236}">
                <a16:creationId xmlns:a16="http://schemas.microsoft.com/office/drawing/2014/main" id="{F3325D7B-EE6E-47B9-92AF-884F193F61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8E9468-BBB4-421D-B9B6-238467A41FC5}"/>
              </a:ext>
            </a:extLst>
          </p:cNvPr>
          <p:cNvSpPr>
            <a:spLocks noGrp="1"/>
          </p:cNvSpPr>
          <p:nvPr>
            <p:ph type="sldNum" sz="quarter" idx="12"/>
          </p:nvPr>
        </p:nvSpPr>
        <p:spPr/>
        <p:txBody>
          <a:bodyPr/>
          <a:lstStyle/>
          <a:p>
            <a:fld id="{DE13A553-1E3D-481E-880D-5E85BE38711C}" type="slidenum">
              <a:rPr lang="en-US" smtClean="0"/>
              <a:t>‹#›</a:t>
            </a:fld>
            <a:endParaRPr lang="en-US"/>
          </a:p>
        </p:txBody>
      </p:sp>
    </p:spTree>
    <p:extLst>
      <p:ext uri="{BB962C8B-B14F-4D97-AF65-F5344CB8AC3E}">
        <p14:creationId xmlns:p14="http://schemas.microsoft.com/office/powerpoint/2010/main" val="213400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F6E8E-7BC9-400D-B9B3-0A36BB7E1E02}"/>
              </a:ext>
            </a:extLst>
          </p:cNvPr>
          <p:cNvSpPr>
            <a:spLocks noGrp="1"/>
          </p:cNvSpPr>
          <p:nvPr>
            <p:ph type="dt" sz="half" idx="10"/>
          </p:nvPr>
        </p:nvSpPr>
        <p:spPr/>
        <p:txBody>
          <a:bodyPr/>
          <a:lstStyle/>
          <a:p>
            <a:fld id="{DD16AC97-74F3-4EA3-871A-972501A9CFCA}" type="datetimeFigureOut">
              <a:rPr lang="en-US" smtClean="0"/>
              <a:t>6/24/2024</a:t>
            </a:fld>
            <a:endParaRPr lang="en-US"/>
          </a:p>
        </p:txBody>
      </p:sp>
      <p:sp>
        <p:nvSpPr>
          <p:cNvPr id="3" name="Footer Placeholder 2">
            <a:extLst>
              <a:ext uri="{FF2B5EF4-FFF2-40B4-BE49-F238E27FC236}">
                <a16:creationId xmlns:a16="http://schemas.microsoft.com/office/drawing/2014/main" id="{4CBBD713-7598-4616-9B8A-BEB7771DD9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DD1462-B481-4C4C-86C1-244FEB7FAEF1}"/>
              </a:ext>
            </a:extLst>
          </p:cNvPr>
          <p:cNvSpPr>
            <a:spLocks noGrp="1"/>
          </p:cNvSpPr>
          <p:nvPr>
            <p:ph type="sldNum" sz="quarter" idx="12"/>
          </p:nvPr>
        </p:nvSpPr>
        <p:spPr/>
        <p:txBody>
          <a:bodyPr/>
          <a:lstStyle/>
          <a:p>
            <a:fld id="{DE13A553-1E3D-481E-880D-5E85BE38711C}" type="slidenum">
              <a:rPr lang="en-US" smtClean="0"/>
              <a:t>‹#›</a:t>
            </a:fld>
            <a:endParaRPr lang="en-US"/>
          </a:p>
        </p:txBody>
      </p:sp>
    </p:spTree>
    <p:extLst>
      <p:ext uri="{BB962C8B-B14F-4D97-AF65-F5344CB8AC3E}">
        <p14:creationId xmlns:p14="http://schemas.microsoft.com/office/powerpoint/2010/main" val="107609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3396F-2557-4052-9902-BE5FFAA507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222688-7703-4485-A13F-1D0B02D5A9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D307EF-3EF0-4EC8-8417-7C14EA66B9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C3BA8D-523A-4C8C-A518-3B9BA51E701C}"/>
              </a:ext>
            </a:extLst>
          </p:cNvPr>
          <p:cNvSpPr>
            <a:spLocks noGrp="1"/>
          </p:cNvSpPr>
          <p:nvPr>
            <p:ph type="dt" sz="half" idx="10"/>
          </p:nvPr>
        </p:nvSpPr>
        <p:spPr/>
        <p:txBody>
          <a:bodyPr/>
          <a:lstStyle/>
          <a:p>
            <a:fld id="{DD16AC97-74F3-4EA3-871A-972501A9CFCA}" type="datetimeFigureOut">
              <a:rPr lang="en-US" smtClean="0"/>
              <a:t>6/24/2024</a:t>
            </a:fld>
            <a:endParaRPr lang="en-US"/>
          </a:p>
        </p:txBody>
      </p:sp>
      <p:sp>
        <p:nvSpPr>
          <p:cNvPr id="6" name="Footer Placeholder 5">
            <a:extLst>
              <a:ext uri="{FF2B5EF4-FFF2-40B4-BE49-F238E27FC236}">
                <a16:creationId xmlns:a16="http://schemas.microsoft.com/office/drawing/2014/main" id="{74D364D0-17CD-45EE-9DB2-764E9C0D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7D19D-BA65-4E32-96EA-3CB5A970C159}"/>
              </a:ext>
            </a:extLst>
          </p:cNvPr>
          <p:cNvSpPr>
            <a:spLocks noGrp="1"/>
          </p:cNvSpPr>
          <p:nvPr>
            <p:ph type="sldNum" sz="quarter" idx="12"/>
          </p:nvPr>
        </p:nvSpPr>
        <p:spPr/>
        <p:txBody>
          <a:bodyPr/>
          <a:lstStyle/>
          <a:p>
            <a:fld id="{DE13A553-1E3D-481E-880D-5E85BE38711C}" type="slidenum">
              <a:rPr lang="en-US" smtClean="0"/>
              <a:t>‹#›</a:t>
            </a:fld>
            <a:endParaRPr lang="en-US"/>
          </a:p>
        </p:txBody>
      </p:sp>
    </p:spTree>
    <p:extLst>
      <p:ext uri="{BB962C8B-B14F-4D97-AF65-F5344CB8AC3E}">
        <p14:creationId xmlns:p14="http://schemas.microsoft.com/office/powerpoint/2010/main" val="53539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4052C-543F-446A-A68B-86549FB18E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061DC9-0F12-43F7-9EF6-DCD72655E9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DC4B90-F1C8-43E9-992C-6C0581AF3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E7D212-09AC-42E6-AF2E-BFCB10AD3055}"/>
              </a:ext>
            </a:extLst>
          </p:cNvPr>
          <p:cNvSpPr>
            <a:spLocks noGrp="1"/>
          </p:cNvSpPr>
          <p:nvPr>
            <p:ph type="dt" sz="half" idx="10"/>
          </p:nvPr>
        </p:nvSpPr>
        <p:spPr/>
        <p:txBody>
          <a:bodyPr/>
          <a:lstStyle/>
          <a:p>
            <a:fld id="{DD16AC97-74F3-4EA3-871A-972501A9CFCA}" type="datetimeFigureOut">
              <a:rPr lang="en-US" smtClean="0"/>
              <a:t>6/24/2024</a:t>
            </a:fld>
            <a:endParaRPr lang="en-US"/>
          </a:p>
        </p:txBody>
      </p:sp>
      <p:sp>
        <p:nvSpPr>
          <p:cNvPr id="6" name="Footer Placeholder 5">
            <a:extLst>
              <a:ext uri="{FF2B5EF4-FFF2-40B4-BE49-F238E27FC236}">
                <a16:creationId xmlns:a16="http://schemas.microsoft.com/office/drawing/2014/main" id="{4684E54E-1FBB-4EB7-A69B-C24C42D40A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F9058F-DEF4-4CE7-A661-F17DF89EE365}"/>
              </a:ext>
            </a:extLst>
          </p:cNvPr>
          <p:cNvSpPr>
            <a:spLocks noGrp="1"/>
          </p:cNvSpPr>
          <p:nvPr>
            <p:ph type="sldNum" sz="quarter" idx="12"/>
          </p:nvPr>
        </p:nvSpPr>
        <p:spPr/>
        <p:txBody>
          <a:bodyPr/>
          <a:lstStyle/>
          <a:p>
            <a:fld id="{DE13A553-1E3D-481E-880D-5E85BE38711C}" type="slidenum">
              <a:rPr lang="en-US" smtClean="0"/>
              <a:t>‹#›</a:t>
            </a:fld>
            <a:endParaRPr lang="en-US"/>
          </a:p>
        </p:txBody>
      </p:sp>
    </p:spTree>
    <p:extLst>
      <p:ext uri="{BB962C8B-B14F-4D97-AF65-F5344CB8AC3E}">
        <p14:creationId xmlns:p14="http://schemas.microsoft.com/office/powerpoint/2010/main" val="310987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EBEB03-3792-44BC-98C0-9E5C805303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20079E-851D-475B-AA34-D85F8BF413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22F9D1-64D9-4B7C-8322-543BD04D2D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6AC97-74F3-4EA3-871A-972501A9CFCA}" type="datetimeFigureOut">
              <a:rPr lang="en-US" smtClean="0"/>
              <a:t>6/24/2024</a:t>
            </a:fld>
            <a:endParaRPr lang="en-US"/>
          </a:p>
        </p:txBody>
      </p:sp>
      <p:sp>
        <p:nvSpPr>
          <p:cNvPr id="5" name="Footer Placeholder 4">
            <a:extLst>
              <a:ext uri="{FF2B5EF4-FFF2-40B4-BE49-F238E27FC236}">
                <a16:creationId xmlns:a16="http://schemas.microsoft.com/office/drawing/2014/main" id="{97BA80CA-9A27-488B-A8DA-CEC909052D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6ED3A9-8E57-429B-9988-B2FC20B344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3A553-1E3D-481E-880D-5E85BE38711C}" type="slidenum">
              <a:rPr lang="en-US" smtClean="0"/>
              <a:t>‹#›</a:t>
            </a:fld>
            <a:endParaRPr lang="en-US"/>
          </a:p>
        </p:txBody>
      </p:sp>
    </p:spTree>
    <p:extLst>
      <p:ext uri="{BB962C8B-B14F-4D97-AF65-F5344CB8AC3E}">
        <p14:creationId xmlns:p14="http://schemas.microsoft.com/office/powerpoint/2010/main" val="1398452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ublichealth.lacounty.gov/ovp/GVROs.htm" TargetMode="External"/><Relationship Id="rId2" Type="http://schemas.openxmlformats.org/officeDocument/2006/relationships/hyperlink" Target="https://www.culvercitypd.org/Bureau-Information/Patrol-Bureau/Gun-Violence-Restraining-Order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ourts.ca.gov/33679.htm?rdeLocaleAttr=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A742C4-15F1-4445-8AD4-FFCED6803318}"/>
              </a:ext>
            </a:extLst>
          </p:cNvPr>
          <p:cNvPicPr>
            <a:picLocks noChangeAspect="1"/>
          </p:cNvPicPr>
          <p:nvPr/>
        </p:nvPicPr>
        <p:blipFill rotWithShape="1">
          <a:blip r:embed="rId2">
            <a:extLst>
              <a:ext uri="{28A0092B-C50C-407E-A947-70E740481C1C}">
                <a14:useLocalDpi xmlns:a14="http://schemas.microsoft.com/office/drawing/2010/main" val="0"/>
              </a:ext>
            </a:extLst>
          </a:blip>
          <a:srcRect t="342" r="2" b="2"/>
          <a:stretch/>
        </p:blipFill>
        <p:spPr>
          <a:xfrm>
            <a:off x="8488279" y="915007"/>
            <a:ext cx="3230306" cy="5027985"/>
          </a:xfrm>
          <a:prstGeom prst="rect">
            <a:avLst/>
          </a:prstGeom>
        </p:spPr>
      </p:pic>
      <p:sp>
        <p:nvSpPr>
          <p:cNvPr id="2" name="Title 1">
            <a:extLst>
              <a:ext uri="{FF2B5EF4-FFF2-40B4-BE49-F238E27FC236}">
                <a16:creationId xmlns:a16="http://schemas.microsoft.com/office/drawing/2014/main" id="{9B86CCD5-E5B1-4131-81B2-D405938E485B}"/>
              </a:ext>
            </a:extLst>
          </p:cNvPr>
          <p:cNvSpPr>
            <a:spLocks noGrp="1"/>
          </p:cNvSpPr>
          <p:nvPr>
            <p:ph type="ctrTitle"/>
          </p:nvPr>
        </p:nvSpPr>
        <p:spPr/>
        <p:txBody>
          <a:bodyPr vert="horz" lIns="91440" tIns="45720" rIns="91440" bIns="45720" rtlCol="0" anchor="ctr">
            <a:normAutofit fontScale="90000"/>
          </a:bodyPr>
          <a:lstStyle/>
          <a:p>
            <a:br>
              <a:rPr lang="en-US" sz="3200" dirty="0">
                <a:solidFill>
                  <a:schemeClr val="bg1"/>
                </a:solidFill>
              </a:rPr>
            </a:br>
            <a:br>
              <a:rPr lang="en-US" sz="3200" dirty="0">
                <a:solidFill>
                  <a:schemeClr val="bg1"/>
                </a:solidFill>
              </a:rPr>
            </a:br>
            <a:br>
              <a:rPr lang="en-US" sz="3200" dirty="0">
                <a:solidFill>
                  <a:schemeClr val="bg1"/>
                </a:solidFill>
              </a:rPr>
            </a:br>
            <a:br>
              <a:rPr lang="en-US" sz="3200" dirty="0">
                <a:solidFill>
                  <a:schemeClr val="bg1"/>
                </a:solidFill>
              </a:rPr>
            </a:br>
            <a:br>
              <a:rPr lang="en-US" sz="3200" dirty="0">
                <a:solidFill>
                  <a:schemeClr val="bg1"/>
                </a:solidFill>
              </a:rPr>
            </a:br>
            <a:br>
              <a:rPr lang="en-US" sz="4000" dirty="0">
                <a:solidFill>
                  <a:schemeClr val="bg1"/>
                </a:solidFill>
              </a:rPr>
            </a:br>
            <a:br>
              <a:rPr lang="en-US" sz="4000" dirty="0">
                <a:solidFill>
                  <a:schemeClr val="bg1"/>
                </a:solidFill>
              </a:rPr>
            </a:br>
            <a:br>
              <a:rPr lang="en-US" sz="4000" dirty="0">
                <a:solidFill>
                  <a:schemeClr val="bg1"/>
                </a:solidFill>
              </a:rPr>
            </a:br>
            <a:br>
              <a:rPr lang="en-US" sz="4000" dirty="0">
                <a:solidFill>
                  <a:schemeClr val="bg1"/>
                </a:solidFill>
              </a:rPr>
            </a:br>
            <a:br>
              <a:rPr lang="en-US" sz="3200" dirty="0">
                <a:solidFill>
                  <a:schemeClr val="bg1"/>
                </a:solidFill>
              </a:rPr>
            </a:br>
            <a:br>
              <a:rPr lang="en-US" sz="3200" b="1" kern="1200" dirty="0">
                <a:solidFill>
                  <a:schemeClr val="bg1"/>
                </a:solidFill>
                <a:latin typeface="+mj-lt"/>
                <a:ea typeface="+mj-ea"/>
                <a:cs typeface="+mj-cs"/>
              </a:rPr>
            </a:br>
            <a:br>
              <a:rPr lang="en-US" sz="3200" b="1" kern="1200" dirty="0">
                <a:solidFill>
                  <a:schemeClr val="bg1"/>
                </a:solidFill>
                <a:latin typeface="+mj-lt"/>
                <a:ea typeface="+mj-ea"/>
                <a:cs typeface="+mj-cs"/>
              </a:rPr>
            </a:br>
            <a:br>
              <a:rPr lang="en-US" sz="3000" kern="1200" dirty="0">
                <a:solidFill>
                  <a:schemeClr val="bg1"/>
                </a:solidFill>
                <a:latin typeface="+mj-lt"/>
                <a:ea typeface="+mj-ea"/>
                <a:cs typeface="+mj-cs"/>
              </a:rPr>
            </a:br>
            <a:endParaRPr lang="en-US" sz="3000" kern="1200" dirty="0">
              <a:solidFill>
                <a:schemeClr val="bg1"/>
              </a:solidFill>
              <a:latin typeface="+mj-lt"/>
              <a:ea typeface="+mj-ea"/>
              <a:cs typeface="+mj-cs"/>
            </a:endParaRPr>
          </a:p>
        </p:txBody>
      </p:sp>
      <p:sp>
        <p:nvSpPr>
          <p:cNvPr id="6" name="Subtitle 5">
            <a:extLst>
              <a:ext uri="{FF2B5EF4-FFF2-40B4-BE49-F238E27FC236}">
                <a16:creationId xmlns:a16="http://schemas.microsoft.com/office/drawing/2014/main" id="{D98EFB6F-938B-A78F-4BAB-E0C1ED7E4855}"/>
              </a:ext>
            </a:extLst>
          </p:cNvPr>
          <p:cNvSpPr>
            <a:spLocks noGrp="1"/>
          </p:cNvSpPr>
          <p:nvPr>
            <p:ph type="subTitle" idx="1"/>
          </p:nvPr>
        </p:nvSpPr>
        <p:spPr>
          <a:xfrm>
            <a:off x="-1494910" y="2181412"/>
            <a:ext cx="11775232" cy="2918713"/>
          </a:xfrm>
        </p:spPr>
        <p:txBody>
          <a:bodyPr>
            <a:normAutofit/>
          </a:bodyPr>
          <a:lstStyle/>
          <a:p>
            <a:r>
              <a:rPr lang="en-US" sz="4400" b="1" dirty="0"/>
              <a:t>Gun Safety in Culver City</a:t>
            </a:r>
          </a:p>
        </p:txBody>
      </p:sp>
    </p:spTree>
    <p:extLst>
      <p:ext uri="{BB962C8B-B14F-4D97-AF65-F5344CB8AC3E}">
        <p14:creationId xmlns:p14="http://schemas.microsoft.com/office/powerpoint/2010/main" val="3540472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403924-E0C7-4405-8EB5-22605B52C3C8}"/>
              </a:ext>
            </a:extLst>
          </p:cNvPr>
          <p:cNvSpPr>
            <a:spLocks noGrp="1"/>
          </p:cNvSpPr>
          <p:nvPr>
            <p:ph type="title"/>
          </p:nvPr>
        </p:nvSpPr>
        <p:spPr>
          <a:xfrm>
            <a:off x="4028448" y="253497"/>
            <a:ext cx="6743304" cy="742384"/>
          </a:xfrm>
        </p:spPr>
        <p:txBody>
          <a:bodyPr>
            <a:noAutofit/>
          </a:bodyPr>
          <a:lstStyle/>
          <a:p>
            <a:pPr algn="ctr"/>
            <a:br>
              <a:rPr lang="en-US" dirty="0"/>
            </a:br>
            <a:endParaRPr lang="en-US" dirty="0"/>
          </a:p>
        </p:txBody>
      </p:sp>
      <p:sp>
        <p:nvSpPr>
          <p:cNvPr id="3" name="Content Placeholder 2">
            <a:extLst>
              <a:ext uri="{FF2B5EF4-FFF2-40B4-BE49-F238E27FC236}">
                <a16:creationId xmlns:a16="http://schemas.microsoft.com/office/drawing/2014/main" id="{6D1B875A-2725-49FA-8545-152C2789A89E}"/>
              </a:ext>
            </a:extLst>
          </p:cNvPr>
          <p:cNvSpPr>
            <a:spLocks noGrp="1"/>
          </p:cNvSpPr>
          <p:nvPr>
            <p:ph idx="1"/>
          </p:nvPr>
        </p:nvSpPr>
        <p:spPr>
          <a:xfrm>
            <a:off x="3947311" y="867273"/>
            <a:ext cx="7882739" cy="5688651"/>
          </a:xfrm>
        </p:spPr>
        <p:txBody>
          <a:bodyPr>
            <a:normAutofit/>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endParaRPr>
          </a:p>
          <a:p>
            <a:pPr marL="0" indent="0">
              <a:buNone/>
            </a:pPr>
            <a:endParaRPr lang="en-US" sz="2000" dirty="0">
              <a:latin typeface="Aptos" panose="020B0004020202020204" pitchFamily="34" charset="0"/>
            </a:endParaRPr>
          </a:p>
          <a:p>
            <a:pPr>
              <a:buFontTx/>
              <a:buChar char="-"/>
            </a:pPr>
            <a:r>
              <a:rPr lang="en-US" sz="2000" dirty="0">
                <a:latin typeface="Aptos" panose="020B0004020202020204" pitchFamily="34" charset="0"/>
              </a:rPr>
              <a:t>Information on Gun Violence Restraining Orders can be located on CCPD’s website (</a:t>
            </a:r>
            <a:r>
              <a:rPr lang="en-US" sz="2000" dirty="0">
                <a:latin typeface="Aptos" panose="020B0004020202020204" pitchFamily="34" charset="0"/>
                <a:hlinkClick r:id="rId2"/>
              </a:rPr>
              <a:t>https://www.culvercitypd.org/Bureau-Information/Patrol-Bureau/Gun-Violence-Restraining-Orders</a:t>
            </a:r>
            <a:r>
              <a:rPr lang="en-US" sz="2000" dirty="0">
                <a:latin typeface="Aptos" panose="020B0004020202020204" pitchFamily="34" charset="0"/>
              </a:rPr>
              <a:t>)</a:t>
            </a:r>
          </a:p>
          <a:p>
            <a:pPr marL="0" indent="0">
              <a:buNone/>
            </a:pPr>
            <a:endParaRPr lang="en-US" sz="2000" dirty="0">
              <a:latin typeface="Aptos" panose="020B0004020202020204" pitchFamily="34" charset="0"/>
            </a:endParaRPr>
          </a:p>
          <a:p>
            <a:pPr>
              <a:buFontTx/>
              <a:buChar char="-"/>
            </a:pPr>
            <a:r>
              <a:rPr lang="en-US" sz="2000" dirty="0">
                <a:latin typeface="Aptos" panose="020B0004020202020204" pitchFamily="34" charset="0"/>
              </a:rPr>
              <a:t>Additional information can be found on </a:t>
            </a:r>
            <a:r>
              <a:rPr lang="en-US" sz="2000" dirty="0">
                <a:latin typeface="Aptos" panose="020B0004020202020204" pitchFamily="34" charset="0"/>
                <a:hlinkClick r:id="rId3"/>
              </a:rPr>
              <a:t>http://www.publichealth.lacounty.gov/ovp/GVROs.htm</a:t>
            </a:r>
            <a:endParaRPr lang="en-US" sz="2000" dirty="0">
              <a:latin typeface="Aptos" panose="020B0004020202020204" pitchFamily="34" charset="0"/>
            </a:endParaRPr>
          </a:p>
          <a:p>
            <a:pPr>
              <a:buFontTx/>
              <a:buChar char="-"/>
            </a:pPr>
            <a:endParaRPr lang="en-US" sz="2000" dirty="0">
              <a:latin typeface="Aptos" panose="020B0004020202020204" pitchFamily="34" charset="0"/>
            </a:endParaRPr>
          </a:p>
          <a:p>
            <a:pPr>
              <a:buFontTx/>
              <a:buChar char="-"/>
            </a:pPr>
            <a:r>
              <a:rPr lang="en-US" sz="2000" dirty="0">
                <a:latin typeface="Aptos" panose="020B0004020202020204" pitchFamily="34" charset="0"/>
              </a:rPr>
              <a:t>Gun locks are available at the CCPD Front Desk and are free.</a:t>
            </a:r>
          </a:p>
          <a:p>
            <a:pPr marL="0" indent="0">
              <a:buNone/>
            </a:pPr>
            <a:endParaRPr lang="en-US" sz="2000" dirty="0">
              <a:latin typeface="Aptos" panose="020B0004020202020204" pitchFamily="34" charset="0"/>
            </a:endParaRPr>
          </a:p>
          <a:p>
            <a:pPr>
              <a:buFontTx/>
              <a:buChar char="-"/>
            </a:pPr>
            <a:r>
              <a:rPr lang="en-US" sz="2000" dirty="0">
                <a:latin typeface="Aptos" panose="020B0004020202020204" pitchFamily="34" charset="0"/>
              </a:rPr>
              <a:t>If any community member has a firearm they no longer want, they can call the police department or turn it in at the front desk. The firearm will be collected and destroyed accordingly.</a:t>
            </a:r>
          </a:p>
          <a:p>
            <a:pPr>
              <a:buFontTx/>
              <a:buChar char="-"/>
            </a:pPr>
            <a:endParaRPr lang="en-US" sz="2000" dirty="0">
              <a:latin typeface="Aptos" panose="020B0004020202020204" pitchFamily="34" charset="0"/>
            </a:endParaRPr>
          </a:p>
          <a:p>
            <a:pPr marL="0" indent="0">
              <a:buNone/>
            </a:pPr>
            <a:endParaRPr lang="en-US" sz="1800" dirty="0"/>
          </a:p>
          <a:p>
            <a:pPr marL="0" indent="0">
              <a:buNone/>
            </a:pPr>
            <a:endParaRPr lang="en-US" sz="1800" dirty="0"/>
          </a:p>
          <a:p>
            <a:pPr marL="0" indent="0">
              <a:buNone/>
            </a:pPr>
            <a:endParaRPr lang="en-US" sz="1700" dirty="0"/>
          </a:p>
          <a:p>
            <a:endParaRPr lang="en-US" sz="1700" dirty="0"/>
          </a:p>
        </p:txBody>
      </p:sp>
      <p:pic>
        <p:nvPicPr>
          <p:cNvPr id="4" name="Picture 3">
            <a:extLst>
              <a:ext uri="{FF2B5EF4-FFF2-40B4-BE49-F238E27FC236}">
                <a16:creationId xmlns:a16="http://schemas.microsoft.com/office/drawing/2014/main" id="{4948F5A6-0E7C-F35F-D34F-6760D04E5374}"/>
              </a:ext>
            </a:extLst>
          </p:cNvPr>
          <p:cNvPicPr>
            <a:picLocks noChangeAspect="1"/>
          </p:cNvPicPr>
          <p:nvPr/>
        </p:nvPicPr>
        <p:blipFill>
          <a:blip r:embed="rId4"/>
          <a:stretch>
            <a:fillRect/>
          </a:stretch>
        </p:blipFill>
        <p:spPr>
          <a:xfrm>
            <a:off x="361950" y="3879197"/>
            <a:ext cx="2274005" cy="2584928"/>
          </a:xfrm>
          <a:prstGeom prst="rect">
            <a:avLst/>
          </a:prstGeom>
        </p:spPr>
      </p:pic>
      <p:sp>
        <p:nvSpPr>
          <p:cNvPr id="5" name="TextBox 4">
            <a:extLst>
              <a:ext uri="{FF2B5EF4-FFF2-40B4-BE49-F238E27FC236}">
                <a16:creationId xmlns:a16="http://schemas.microsoft.com/office/drawing/2014/main" id="{6AF091CF-BEE5-C8B7-AA2F-5DCE17B973DF}"/>
              </a:ext>
            </a:extLst>
          </p:cNvPr>
          <p:cNvSpPr txBox="1"/>
          <p:nvPr/>
        </p:nvSpPr>
        <p:spPr>
          <a:xfrm>
            <a:off x="4353930" y="497941"/>
            <a:ext cx="5685577" cy="707886"/>
          </a:xfrm>
          <a:prstGeom prst="rect">
            <a:avLst/>
          </a:prstGeom>
          <a:noFill/>
        </p:spPr>
        <p:txBody>
          <a:bodyPr wrap="square" rtlCol="0">
            <a:spAutoFit/>
          </a:bodyPr>
          <a:lstStyle/>
          <a:p>
            <a:pPr algn="ctr"/>
            <a:r>
              <a:rPr lang="en-US" sz="4000" b="1" u="sng" dirty="0"/>
              <a:t>CCPD Website</a:t>
            </a:r>
          </a:p>
        </p:txBody>
      </p:sp>
    </p:spTree>
    <p:extLst>
      <p:ext uri="{BB962C8B-B14F-4D97-AF65-F5344CB8AC3E}">
        <p14:creationId xmlns:p14="http://schemas.microsoft.com/office/powerpoint/2010/main" val="161353627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403924-E0C7-4405-8EB5-22605B52C3C8}"/>
              </a:ext>
            </a:extLst>
          </p:cNvPr>
          <p:cNvSpPr>
            <a:spLocks noGrp="1"/>
          </p:cNvSpPr>
          <p:nvPr>
            <p:ph type="title"/>
          </p:nvPr>
        </p:nvSpPr>
        <p:spPr>
          <a:xfrm>
            <a:off x="3853990" y="767012"/>
            <a:ext cx="6917762" cy="776037"/>
          </a:xfrm>
        </p:spPr>
        <p:txBody>
          <a:bodyPr>
            <a:noAutofit/>
          </a:bodyPr>
          <a:lstStyle/>
          <a:p>
            <a:pPr algn="ctr"/>
            <a:r>
              <a:rPr lang="en-US" sz="4000" b="1" u="sng" dirty="0">
                <a:latin typeface="+mn-lt"/>
              </a:rPr>
              <a:t>What is a Gun Violence Restraining Order (GVRO)?</a:t>
            </a:r>
            <a:br>
              <a:rPr lang="en-US" dirty="0"/>
            </a:br>
            <a:endParaRPr lang="en-US" dirty="0"/>
          </a:p>
        </p:txBody>
      </p:sp>
      <p:sp>
        <p:nvSpPr>
          <p:cNvPr id="3" name="Content Placeholder 2">
            <a:extLst>
              <a:ext uri="{FF2B5EF4-FFF2-40B4-BE49-F238E27FC236}">
                <a16:creationId xmlns:a16="http://schemas.microsoft.com/office/drawing/2014/main" id="{6D1B875A-2725-49FA-8545-152C2789A89E}"/>
              </a:ext>
            </a:extLst>
          </p:cNvPr>
          <p:cNvSpPr>
            <a:spLocks noGrp="1"/>
          </p:cNvSpPr>
          <p:nvPr>
            <p:ph idx="1"/>
          </p:nvPr>
        </p:nvSpPr>
        <p:spPr>
          <a:xfrm>
            <a:off x="3945699" y="1834699"/>
            <a:ext cx="7884351" cy="4868609"/>
          </a:xfrm>
        </p:spPr>
        <p:txBody>
          <a:bodyPr>
            <a:normAutofit/>
          </a:bodyPr>
          <a:lstStyle/>
          <a:p>
            <a:pPr>
              <a:buFontTx/>
              <a:buChar char="-"/>
            </a:pPr>
            <a:r>
              <a:rPr lang="en-US" sz="2000" dirty="0">
                <a:effectLst/>
                <a:latin typeface="Aptos" panose="020B0004020202020204" pitchFamily="34" charset="0"/>
                <a:ea typeface="Times New Roman" panose="02020603050405020304" pitchFamily="18" charset="0"/>
                <a:cs typeface="Aptos" panose="020B0004020202020204" pitchFamily="34" charset="0"/>
              </a:rPr>
              <a:t>A GVRO is a civil court order requested by law-enforcement officers, and select civilians when a subject poses a danger to self or others. It prohibits, taking custody of, controlling, possessing, purchasing, or receiving firearms, ammunition, and magazines.</a:t>
            </a:r>
          </a:p>
          <a:p>
            <a:pPr>
              <a:buFontTx/>
              <a:buChar char="-"/>
            </a:pPr>
            <a:r>
              <a:rPr lang="en-US" sz="2000" dirty="0">
                <a:effectLst/>
                <a:latin typeface="Aptos" panose="020B0004020202020204" pitchFamily="34" charset="0"/>
                <a:ea typeface="Times New Roman" panose="02020603050405020304" pitchFamily="18" charset="0"/>
                <a:cs typeface="Aptos" panose="020B0004020202020204" pitchFamily="34" charset="0"/>
              </a:rPr>
              <a:t>A GVRO can provide protection in incidents involving a mass shooting, workplace violence, school violence, dementia, substance abuse, domestic violence, family</a:t>
            </a:r>
            <a:r>
              <a:rPr lang="en-US" sz="2000" dirty="0">
                <a:latin typeface="Aptos" panose="020B0004020202020204" pitchFamily="34" charset="0"/>
                <a:ea typeface="Times New Roman" panose="02020603050405020304" pitchFamily="18" charset="0"/>
                <a:cs typeface="Aptos" panose="020B0004020202020204" pitchFamily="34" charset="0"/>
              </a:rPr>
              <a:t> </a:t>
            </a:r>
            <a:r>
              <a:rPr lang="en-US" sz="2000" dirty="0">
                <a:effectLst/>
                <a:latin typeface="Aptos" panose="020B0004020202020204" pitchFamily="34" charset="0"/>
                <a:ea typeface="Times New Roman" panose="02020603050405020304" pitchFamily="18" charset="0"/>
                <a:cs typeface="Aptos" panose="020B0004020202020204" pitchFamily="34" charset="0"/>
              </a:rPr>
              <a:t>violence, mental illness, suicide, threats, or any other dangerous situations where a person presents a threat.</a:t>
            </a:r>
          </a:p>
          <a:p>
            <a:pPr>
              <a:buFontTx/>
              <a:buChar char="-"/>
            </a:pPr>
            <a:r>
              <a:rPr lang="en-US" sz="2000" dirty="0">
                <a:effectLst/>
                <a:latin typeface="Aptos" panose="020B0004020202020204" pitchFamily="34" charset="0"/>
                <a:ea typeface="Times New Roman" panose="02020603050405020304" pitchFamily="18" charset="0"/>
                <a:cs typeface="Aptos" panose="020B0004020202020204" pitchFamily="34" charset="0"/>
              </a:rPr>
              <a:t>A GVRO does not prohibit physical contact with other party.</a:t>
            </a:r>
          </a:p>
          <a:p>
            <a:pPr>
              <a:buFontTx/>
              <a:buChar char="-"/>
            </a:pPr>
            <a:r>
              <a:rPr lang="en-US" sz="2000" dirty="0">
                <a:effectLst/>
                <a:latin typeface="Aptos" panose="020B0004020202020204" pitchFamily="34" charset="0"/>
                <a:ea typeface="Times New Roman" panose="02020603050405020304" pitchFamily="18" charset="0"/>
                <a:cs typeface="Aptos" panose="020B0004020202020204" pitchFamily="34" charset="0"/>
              </a:rPr>
              <a:t>When used properly, a GVRO is one of many tools to temporarily remove firearms. A GVRO temporarily restricts firearms access from a dangerous situation to allow law enforcement to prevent future gun violence. The GVRO is designed so that once granted, officers can immediately remove weapons from dangerous situations without lengthy filing periods or extensive red tape.</a:t>
            </a:r>
            <a:endParaRPr lang="en-US" sz="2000" dirty="0">
              <a:effectLst/>
              <a:latin typeface="Aptos" panose="020B0004020202020204" pitchFamily="34" charset="0"/>
              <a:ea typeface="Calibri" panose="020F0502020204030204" pitchFamily="34" charset="0"/>
              <a:cs typeface="Aptos" panose="020B0004020202020204" pitchFamily="34" charset="0"/>
            </a:endParaRPr>
          </a:p>
          <a:p>
            <a:pPr>
              <a:buFontTx/>
              <a:buChar char="-"/>
            </a:pPr>
            <a:endParaRPr lang="en-US" sz="2000" dirty="0">
              <a:effectLst/>
              <a:latin typeface="Aptos" panose="020B0004020202020204" pitchFamily="34" charset="0"/>
              <a:ea typeface="Calibri" panose="020F0502020204030204" pitchFamily="34" charset="0"/>
              <a:cs typeface="Aptos" panose="020B0004020202020204" pitchFamily="34" charset="0"/>
            </a:endParaRPr>
          </a:p>
          <a:p>
            <a:pPr>
              <a:buFontTx/>
              <a:buChar char="-"/>
            </a:pPr>
            <a:endParaRPr lang="en-US" sz="1800" dirty="0">
              <a:solidFill>
                <a:srgbClr val="FF0000"/>
              </a:solidFill>
              <a:effectLst/>
              <a:latin typeface="Aptos" panose="020B0004020202020204" pitchFamily="34" charset="0"/>
              <a:ea typeface="Aptos" panose="020B0004020202020204" pitchFamily="34" charset="0"/>
              <a:cs typeface="Aptos" panose="020B0004020202020204" pitchFamily="34" charset="0"/>
            </a:endParaRPr>
          </a:p>
          <a:p>
            <a:pPr>
              <a:buFontTx/>
              <a:buChar char="-"/>
            </a:pPr>
            <a:endParaRPr lang="en-US" sz="14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endParaRPr>
          </a:p>
          <a:p>
            <a:pPr>
              <a:buFontTx/>
              <a:buChar char="-"/>
            </a:pPr>
            <a:endParaRPr lang="en-US" sz="14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endParaRPr>
          </a:p>
          <a:p>
            <a:pPr>
              <a:buFontTx/>
              <a:buChar char="-"/>
            </a:pPr>
            <a:endParaRPr lang="en-US" sz="1600" dirty="0">
              <a:solidFill>
                <a:srgbClr val="FF0000"/>
              </a:solidFill>
            </a:endParaRPr>
          </a:p>
          <a:p>
            <a:pPr algn="ctr"/>
            <a:endParaRPr lang="en-US" sz="4400" dirty="0"/>
          </a:p>
          <a:p>
            <a:pPr marL="0" indent="0" algn="ctr">
              <a:buNone/>
            </a:pPr>
            <a:endParaRPr lang="en-US" sz="1700" dirty="0"/>
          </a:p>
          <a:p>
            <a:pPr marL="0" indent="0" algn="ctr">
              <a:buNone/>
            </a:pPr>
            <a:endParaRPr lang="en-US" sz="1700" dirty="0"/>
          </a:p>
          <a:p>
            <a:pPr marL="0" indent="0" algn="ctr">
              <a:buNone/>
            </a:pPr>
            <a:endParaRPr lang="en-US" sz="1700" dirty="0"/>
          </a:p>
          <a:p>
            <a:pPr algn="ctr"/>
            <a:endParaRPr lang="en-US" sz="1700" dirty="0"/>
          </a:p>
        </p:txBody>
      </p:sp>
      <p:pic>
        <p:nvPicPr>
          <p:cNvPr id="4" name="Picture 3">
            <a:extLst>
              <a:ext uri="{FF2B5EF4-FFF2-40B4-BE49-F238E27FC236}">
                <a16:creationId xmlns:a16="http://schemas.microsoft.com/office/drawing/2014/main" id="{55A61D89-7BEA-2D07-139D-0917B85918D5}"/>
              </a:ext>
            </a:extLst>
          </p:cNvPr>
          <p:cNvPicPr>
            <a:picLocks noChangeAspect="1"/>
          </p:cNvPicPr>
          <p:nvPr/>
        </p:nvPicPr>
        <p:blipFill>
          <a:blip r:embed="rId2"/>
          <a:stretch>
            <a:fillRect/>
          </a:stretch>
        </p:blipFill>
        <p:spPr>
          <a:xfrm>
            <a:off x="226771" y="3929170"/>
            <a:ext cx="2275027" cy="2585923"/>
          </a:xfrm>
          <a:prstGeom prst="rect">
            <a:avLst/>
          </a:prstGeom>
        </p:spPr>
      </p:pic>
    </p:spTree>
    <p:extLst>
      <p:ext uri="{BB962C8B-B14F-4D97-AF65-F5344CB8AC3E}">
        <p14:creationId xmlns:p14="http://schemas.microsoft.com/office/powerpoint/2010/main" val="269578313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403924-E0C7-4405-8EB5-22605B52C3C8}"/>
              </a:ext>
            </a:extLst>
          </p:cNvPr>
          <p:cNvSpPr>
            <a:spLocks noGrp="1"/>
          </p:cNvSpPr>
          <p:nvPr>
            <p:ph type="title"/>
          </p:nvPr>
        </p:nvSpPr>
        <p:spPr>
          <a:xfrm>
            <a:off x="4028448" y="415089"/>
            <a:ext cx="6743304" cy="1215189"/>
          </a:xfrm>
        </p:spPr>
        <p:txBody>
          <a:bodyPr>
            <a:noAutofit/>
          </a:bodyPr>
          <a:lstStyle/>
          <a:p>
            <a:pPr algn="ctr"/>
            <a:r>
              <a:rPr lang="en-US" sz="4000" b="1" u="sng" dirty="0">
                <a:latin typeface="+mn-lt"/>
              </a:rPr>
              <a:t>Types of GVRO</a:t>
            </a:r>
            <a:br>
              <a:rPr lang="en-US" sz="2800" b="1" dirty="0">
                <a:latin typeface="+mn-lt"/>
              </a:rPr>
            </a:br>
            <a:endParaRPr lang="en-US" sz="2800" b="1" dirty="0">
              <a:latin typeface="+mn-lt"/>
            </a:endParaRPr>
          </a:p>
        </p:txBody>
      </p:sp>
      <p:sp>
        <p:nvSpPr>
          <p:cNvPr id="3" name="Content Placeholder 2">
            <a:extLst>
              <a:ext uri="{FF2B5EF4-FFF2-40B4-BE49-F238E27FC236}">
                <a16:creationId xmlns:a16="http://schemas.microsoft.com/office/drawing/2014/main" id="{6D1B875A-2725-49FA-8545-152C2789A89E}"/>
              </a:ext>
            </a:extLst>
          </p:cNvPr>
          <p:cNvSpPr>
            <a:spLocks noGrp="1"/>
          </p:cNvSpPr>
          <p:nvPr>
            <p:ph idx="1"/>
          </p:nvPr>
        </p:nvSpPr>
        <p:spPr>
          <a:xfrm>
            <a:off x="4028449" y="1088857"/>
            <a:ext cx="7801602" cy="5614451"/>
          </a:xfrm>
        </p:spPr>
        <p:txBody>
          <a:bodyPr>
            <a:normAutofit/>
          </a:bodyPr>
          <a:lstStyle/>
          <a:p>
            <a:pPr marL="0" marR="0" lvl="0" indent="0">
              <a:spcBef>
                <a:spcPts val="0"/>
              </a:spcBef>
              <a:spcAft>
                <a:spcPts val="0"/>
              </a:spcAft>
              <a:buSzPts val="1000"/>
              <a:buNone/>
              <a:tabLst>
                <a:tab pos="457200" algn="l"/>
              </a:tabLst>
            </a:pPr>
            <a:endParaRPr lang="en-US" sz="1900" dirty="0">
              <a:latin typeface="Aptos" panose="020B0004020202020204" pitchFamily="34" charset="0"/>
              <a:ea typeface="Times New Roman" panose="02020603050405020304" pitchFamily="18"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1900" dirty="0">
              <a:effectLst/>
              <a:latin typeface="Aptos" panose="020B0004020202020204" pitchFamily="34" charset="0"/>
              <a:ea typeface="Times New Roman" panose="02020603050405020304" pitchFamily="18"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1900" dirty="0">
              <a:latin typeface="Aptos" panose="020B0004020202020204" pitchFamily="34" charset="0"/>
              <a:ea typeface="Times New Roman" panose="02020603050405020304" pitchFamily="18"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400" dirty="0">
                <a:effectLst/>
                <a:latin typeface="Aptos" panose="020B0004020202020204" pitchFamily="34" charset="0"/>
                <a:ea typeface="Times New Roman" panose="02020603050405020304" pitchFamily="18" charset="0"/>
                <a:cs typeface="Aptos" panose="020B0004020202020204" pitchFamily="34" charset="0"/>
              </a:rPr>
              <a:t>There are various types of Gun Violence Restraining Orders, all with the requirement that a subject pose a danger to him/ herself or others and has access to firearms.</a:t>
            </a:r>
          </a:p>
          <a:p>
            <a:pPr marL="0" marR="0" lvl="0" indent="0">
              <a:spcBef>
                <a:spcPts val="0"/>
              </a:spcBef>
              <a:spcAft>
                <a:spcPts val="0"/>
              </a:spcAft>
              <a:buSzPts val="1000"/>
              <a:buNone/>
              <a:tabLst>
                <a:tab pos="457200" algn="l"/>
              </a:tabLst>
            </a:pPr>
            <a:endParaRPr lang="en-US" sz="2400" dirty="0">
              <a:effectLst/>
              <a:latin typeface="Aptos" panose="020B0004020202020204" pitchFamily="34" charset="0"/>
              <a:ea typeface="Times New Roman" panose="02020603050405020304" pitchFamily="18"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400" dirty="0">
                <a:effectLst/>
                <a:latin typeface="Aptos" panose="020B0004020202020204" pitchFamily="34" charset="0"/>
                <a:ea typeface="Times New Roman" panose="02020603050405020304" pitchFamily="18" charset="0"/>
                <a:cs typeface="Aptos" panose="020B0004020202020204" pitchFamily="34" charset="0"/>
              </a:rPr>
              <a:t>One type</a:t>
            </a:r>
            <a:r>
              <a:rPr lang="en-US" sz="2400" dirty="0">
                <a:latin typeface="Aptos" panose="020B0004020202020204" pitchFamily="34" charset="0"/>
                <a:ea typeface="Times New Roman" panose="02020603050405020304" pitchFamily="18" charset="0"/>
                <a:cs typeface="Aptos" panose="020B0004020202020204" pitchFamily="34" charset="0"/>
              </a:rPr>
              <a:t> of GVRO is temporary and can last up to 21 days. Others can be extended by a Judge and can last between 1-5 years.</a:t>
            </a:r>
            <a:endParaRPr lang="en-US" sz="2400" dirty="0">
              <a:effectLst/>
              <a:latin typeface="Aptos" panose="020B0004020202020204" pitchFamily="34" charset="0"/>
              <a:ea typeface="Times New Roman" panose="02020603050405020304" pitchFamily="18" charset="0"/>
              <a:cs typeface="Aptos" panose="020B0004020202020204" pitchFamily="34" charset="0"/>
            </a:endParaRPr>
          </a:p>
          <a:p>
            <a:pPr marL="0" indent="0">
              <a:buNone/>
            </a:pPr>
            <a:endParaRPr lang="en-US" dirty="0"/>
          </a:p>
          <a:p>
            <a:endParaRPr lang="en-US" sz="1700" dirty="0"/>
          </a:p>
          <a:p>
            <a:pPr marL="0" indent="0">
              <a:buNone/>
            </a:pPr>
            <a:endParaRPr lang="en-US" sz="1700" dirty="0"/>
          </a:p>
          <a:p>
            <a:pPr marL="0" indent="0">
              <a:buNone/>
            </a:pPr>
            <a:endParaRPr lang="en-US" sz="1700" dirty="0"/>
          </a:p>
          <a:p>
            <a:endParaRPr lang="en-US" sz="1700" dirty="0"/>
          </a:p>
        </p:txBody>
      </p:sp>
      <p:pic>
        <p:nvPicPr>
          <p:cNvPr id="4" name="Picture 3">
            <a:extLst>
              <a:ext uri="{FF2B5EF4-FFF2-40B4-BE49-F238E27FC236}">
                <a16:creationId xmlns:a16="http://schemas.microsoft.com/office/drawing/2014/main" id="{55A61D89-7BEA-2D07-139D-0917B85918D5}"/>
              </a:ext>
            </a:extLst>
          </p:cNvPr>
          <p:cNvPicPr>
            <a:picLocks noChangeAspect="1"/>
          </p:cNvPicPr>
          <p:nvPr/>
        </p:nvPicPr>
        <p:blipFill>
          <a:blip r:embed="rId2"/>
          <a:stretch>
            <a:fillRect/>
          </a:stretch>
        </p:blipFill>
        <p:spPr>
          <a:xfrm>
            <a:off x="226771" y="3929170"/>
            <a:ext cx="2275027" cy="2585923"/>
          </a:xfrm>
          <a:prstGeom prst="rect">
            <a:avLst/>
          </a:prstGeom>
        </p:spPr>
      </p:pic>
    </p:spTree>
    <p:extLst>
      <p:ext uri="{BB962C8B-B14F-4D97-AF65-F5344CB8AC3E}">
        <p14:creationId xmlns:p14="http://schemas.microsoft.com/office/powerpoint/2010/main" val="163538751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403924-E0C7-4405-8EB5-22605B52C3C8}"/>
              </a:ext>
            </a:extLst>
          </p:cNvPr>
          <p:cNvSpPr>
            <a:spLocks noGrp="1"/>
          </p:cNvSpPr>
          <p:nvPr>
            <p:ph type="title"/>
          </p:nvPr>
        </p:nvSpPr>
        <p:spPr>
          <a:xfrm>
            <a:off x="3917510" y="387185"/>
            <a:ext cx="6743304" cy="456902"/>
          </a:xfrm>
        </p:spPr>
        <p:txBody>
          <a:bodyPr>
            <a:noAutofit/>
          </a:bodyPr>
          <a:lstStyle/>
          <a:p>
            <a:pPr algn="ctr"/>
            <a:br>
              <a:rPr lang="en-US" sz="4000" b="1" u="sng" dirty="0">
                <a:latin typeface="+mn-lt"/>
              </a:rPr>
            </a:br>
            <a:r>
              <a:rPr lang="en-US" sz="4000" b="1" u="sng" dirty="0">
                <a:latin typeface="+mn-lt"/>
              </a:rPr>
              <a:t>Who can request a GVRO?</a:t>
            </a:r>
            <a:br>
              <a:rPr lang="en-US" dirty="0"/>
            </a:br>
            <a:endParaRPr lang="en-US" dirty="0"/>
          </a:p>
        </p:txBody>
      </p:sp>
      <p:sp>
        <p:nvSpPr>
          <p:cNvPr id="3" name="Content Placeholder 2">
            <a:extLst>
              <a:ext uri="{FF2B5EF4-FFF2-40B4-BE49-F238E27FC236}">
                <a16:creationId xmlns:a16="http://schemas.microsoft.com/office/drawing/2014/main" id="{6D1B875A-2725-49FA-8545-152C2789A89E}"/>
              </a:ext>
            </a:extLst>
          </p:cNvPr>
          <p:cNvSpPr>
            <a:spLocks noGrp="1"/>
          </p:cNvSpPr>
          <p:nvPr>
            <p:ph idx="1"/>
          </p:nvPr>
        </p:nvSpPr>
        <p:spPr>
          <a:xfrm>
            <a:off x="3929205" y="615636"/>
            <a:ext cx="7900846" cy="6087673"/>
          </a:xfrm>
        </p:spPr>
        <p:txBody>
          <a:bodyPr>
            <a:normAutofit/>
          </a:bodyPr>
          <a:lstStyle/>
          <a:p>
            <a:pPr marL="0" indent="0">
              <a:buNone/>
            </a:pPr>
            <a:endParaRPr lang="en-US" sz="1700" dirty="0"/>
          </a:p>
          <a:p>
            <a:endParaRPr lang="en-US" sz="1700" dirty="0"/>
          </a:p>
          <a:p>
            <a:pPr marL="342900" marR="0" lvl="0" indent="-342900">
              <a:lnSpc>
                <a:spcPct val="107000"/>
              </a:lnSpc>
              <a:spcBef>
                <a:spcPts val="0"/>
              </a:spcBef>
              <a:spcAft>
                <a:spcPts val="0"/>
              </a:spcAft>
              <a:buFont typeface="Calibri" panose="020F0502020204030204" pitchFamily="34" charset="0"/>
              <a:buChar char="-"/>
            </a:pPr>
            <a:r>
              <a:rPr lang="en-US" sz="2000" kern="100" dirty="0">
                <a:effectLst/>
                <a:latin typeface="Aptos" panose="020B0004020202020204" pitchFamily="34" charset="0"/>
                <a:ea typeface="Calibri" panose="020F0502020204030204" pitchFamily="34" charset="0"/>
                <a:cs typeface="Times New Roman" panose="02020603050405020304" pitchFamily="18" charset="0"/>
              </a:rPr>
              <a:t>A law enforcement officer</a:t>
            </a:r>
          </a:p>
          <a:p>
            <a:pPr marL="342900" marR="0" lvl="0" indent="-342900">
              <a:lnSpc>
                <a:spcPct val="107000"/>
              </a:lnSpc>
              <a:spcBef>
                <a:spcPts val="0"/>
              </a:spcBef>
              <a:spcAft>
                <a:spcPts val="0"/>
              </a:spcAft>
              <a:buFont typeface="Calibri" panose="020F0502020204030204" pitchFamily="34" charset="0"/>
              <a:buChar char="-"/>
            </a:pPr>
            <a:r>
              <a:rPr lang="en-US" sz="2000" kern="100" dirty="0">
                <a:effectLst/>
                <a:latin typeface="Aptos" panose="020B0004020202020204" pitchFamily="34" charset="0"/>
                <a:ea typeface="Calibri" panose="020F0502020204030204" pitchFamily="34" charset="0"/>
                <a:cs typeface="Times New Roman" panose="02020603050405020304" pitchFamily="18" charset="0"/>
              </a:rPr>
              <a:t>The person’s immediate family member, including a spouse, parent, child, grandparent, or any other person who regularly lives with them now or lived with them in the last 6 months</a:t>
            </a:r>
          </a:p>
          <a:p>
            <a:pPr marL="342900" marR="0" lvl="0" indent="-342900">
              <a:lnSpc>
                <a:spcPct val="107000"/>
              </a:lnSpc>
              <a:spcBef>
                <a:spcPts val="0"/>
              </a:spcBef>
              <a:spcAft>
                <a:spcPts val="0"/>
              </a:spcAft>
              <a:buFont typeface="Calibri" panose="020F0502020204030204" pitchFamily="34" charset="0"/>
              <a:buChar char="-"/>
            </a:pPr>
            <a:r>
              <a:rPr lang="en-US" sz="2000" kern="100" dirty="0">
                <a:effectLst/>
                <a:latin typeface="Aptos" panose="020B0004020202020204" pitchFamily="34" charset="0"/>
                <a:ea typeface="Calibri" panose="020F0502020204030204" pitchFamily="34" charset="0"/>
                <a:cs typeface="Times New Roman" panose="02020603050405020304" pitchFamily="18" charset="0"/>
              </a:rPr>
              <a:t>The person’s employer</a:t>
            </a:r>
          </a:p>
          <a:p>
            <a:pPr marL="342900" marR="0" lvl="0" indent="-342900">
              <a:lnSpc>
                <a:spcPct val="107000"/>
              </a:lnSpc>
              <a:spcBef>
                <a:spcPts val="0"/>
              </a:spcBef>
              <a:spcAft>
                <a:spcPts val="0"/>
              </a:spcAft>
              <a:buFont typeface="Calibri" panose="020F0502020204030204" pitchFamily="34" charset="0"/>
              <a:buChar char="-"/>
            </a:pPr>
            <a:r>
              <a:rPr lang="en-US" sz="2000" kern="100" dirty="0">
                <a:effectLst/>
                <a:latin typeface="Aptos" panose="020B0004020202020204" pitchFamily="34" charset="0"/>
                <a:ea typeface="Calibri" panose="020F0502020204030204" pitchFamily="34" charset="0"/>
                <a:cs typeface="Times New Roman" panose="02020603050405020304" pitchFamily="18" charset="0"/>
              </a:rPr>
              <a:t>The person’s co- worker who has regular contact with the person and has worked with them for at least a year, and has the employer’s permission to ask for this restraining order</a:t>
            </a:r>
          </a:p>
          <a:p>
            <a:pPr marL="342900" marR="0" lvl="0" indent="-342900">
              <a:lnSpc>
                <a:spcPct val="107000"/>
              </a:lnSpc>
              <a:spcBef>
                <a:spcPts val="0"/>
              </a:spcBef>
              <a:spcAft>
                <a:spcPts val="800"/>
              </a:spcAft>
              <a:buFont typeface="Calibri" panose="020F0502020204030204" pitchFamily="34" charset="0"/>
              <a:buChar char="-"/>
            </a:pPr>
            <a:r>
              <a:rPr lang="en-US" sz="2000" kern="100" dirty="0">
                <a:effectLst/>
                <a:latin typeface="Aptos" panose="020B0004020202020204" pitchFamily="34" charset="0"/>
                <a:ea typeface="Calibri" panose="020F0502020204030204" pitchFamily="34" charset="0"/>
                <a:cs typeface="Times New Roman" panose="02020603050405020304" pitchFamily="18" charset="0"/>
              </a:rPr>
              <a:t>An employee or teacher at a school that the person has gone to in the last six months</a:t>
            </a:r>
            <a:r>
              <a:rPr lang="en-US" sz="2000" kern="100" dirty="0">
                <a:latin typeface="Aptos" panose="020B0004020202020204" pitchFamily="34" charset="0"/>
                <a:ea typeface="Calibri" panose="020F0502020204030204" pitchFamily="34" charset="0"/>
                <a:cs typeface="Times New Roman" panose="02020603050405020304" pitchFamily="18" charset="0"/>
              </a:rPr>
              <a:t> and </a:t>
            </a:r>
            <a:r>
              <a:rPr lang="en-US" sz="2000" kern="100" dirty="0">
                <a:effectLst/>
                <a:latin typeface="Aptos" panose="020B0004020202020204" pitchFamily="34" charset="0"/>
                <a:ea typeface="Calibri" panose="020F0502020204030204" pitchFamily="34" charset="0"/>
                <a:cs typeface="Times New Roman" panose="02020603050405020304" pitchFamily="18" charset="0"/>
              </a:rPr>
              <a:t>who has permission from a school administrator or staff supervisor.</a:t>
            </a:r>
          </a:p>
          <a:p>
            <a:pPr marL="0" marR="0" indent="0">
              <a:lnSpc>
                <a:spcPct val="107000"/>
              </a:lnSpc>
              <a:spcBef>
                <a:spcPts val="0"/>
              </a:spcBef>
              <a:spcAft>
                <a:spcPts val="800"/>
              </a:spcAft>
              <a:buNone/>
            </a:pPr>
            <a:endParaRPr lang="en-US" sz="2000" kern="100" dirty="0">
              <a:effectLst/>
              <a:latin typeface="Aptos" panose="020B00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kern="100" dirty="0">
                <a:effectLst/>
                <a:latin typeface="Aptos" panose="020B0004020202020204" pitchFamily="34" charset="0"/>
                <a:ea typeface="Calibri" panose="020F0502020204030204" pitchFamily="34" charset="0"/>
                <a:cs typeface="Times New Roman" panose="02020603050405020304" pitchFamily="18" charset="0"/>
              </a:rPr>
              <a:t>You can ask a law enforcement officer to request a gun violence restraining order on your behalf. If it is emergency, you can call the police and ask for one right away.</a:t>
            </a:r>
          </a:p>
          <a:p>
            <a:endParaRPr lang="en-US" sz="1700" dirty="0"/>
          </a:p>
        </p:txBody>
      </p:sp>
      <p:pic>
        <p:nvPicPr>
          <p:cNvPr id="4" name="Picture 3">
            <a:extLst>
              <a:ext uri="{FF2B5EF4-FFF2-40B4-BE49-F238E27FC236}">
                <a16:creationId xmlns:a16="http://schemas.microsoft.com/office/drawing/2014/main" id="{19A91FC6-6817-84DB-DB87-9520C139D4B0}"/>
              </a:ext>
            </a:extLst>
          </p:cNvPr>
          <p:cNvPicPr>
            <a:picLocks noChangeAspect="1"/>
          </p:cNvPicPr>
          <p:nvPr/>
        </p:nvPicPr>
        <p:blipFill>
          <a:blip r:embed="rId2"/>
          <a:stretch>
            <a:fillRect/>
          </a:stretch>
        </p:blipFill>
        <p:spPr>
          <a:xfrm>
            <a:off x="540380" y="4059577"/>
            <a:ext cx="2274005" cy="2584928"/>
          </a:xfrm>
          <a:prstGeom prst="rect">
            <a:avLst/>
          </a:prstGeom>
        </p:spPr>
      </p:pic>
    </p:spTree>
    <p:extLst>
      <p:ext uri="{BB962C8B-B14F-4D97-AF65-F5344CB8AC3E}">
        <p14:creationId xmlns:p14="http://schemas.microsoft.com/office/powerpoint/2010/main" val="219011841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403924-E0C7-4405-8EB5-22605B52C3C8}"/>
              </a:ext>
            </a:extLst>
          </p:cNvPr>
          <p:cNvSpPr>
            <a:spLocks noGrp="1"/>
          </p:cNvSpPr>
          <p:nvPr>
            <p:ph type="title"/>
          </p:nvPr>
        </p:nvSpPr>
        <p:spPr>
          <a:xfrm>
            <a:off x="4028448" y="253497"/>
            <a:ext cx="6743304" cy="742384"/>
          </a:xfrm>
        </p:spPr>
        <p:txBody>
          <a:bodyPr>
            <a:noAutofit/>
          </a:bodyPr>
          <a:lstStyle/>
          <a:p>
            <a:pPr algn="ctr"/>
            <a:br>
              <a:rPr lang="en-US" dirty="0"/>
            </a:br>
            <a:endParaRPr lang="en-US" dirty="0"/>
          </a:p>
        </p:txBody>
      </p:sp>
      <p:sp>
        <p:nvSpPr>
          <p:cNvPr id="3" name="Content Placeholder 2">
            <a:extLst>
              <a:ext uri="{FF2B5EF4-FFF2-40B4-BE49-F238E27FC236}">
                <a16:creationId xmlns:a16="http://schemas.microsoft.com/office/drawing/2014/main" id="{6D1B875A-2725-49FA-8545-152C2789A89E}"/>
              </a:ext>
            </a:extLst>
          </p:cNvPr>
          <p:cNvSpPr>
            <a:spLocks noGrp="1"/>
          </p:cNvSpPr>
          <p:nvPr>
            <p:ph idx="1"/>
          </p:nvPr>
        </p:nvSpPr>
        <p:spPr>
          <a:xfrm>
            <a:off x="3865830" y="1422847"/>
            <a:ext cx="7882739" cy="5435154"/>
          </a:xfrm>
        </p:spPr>
        <p:txBody>
          <a:bodyPr>
            <a:normAutofit/>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22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900" dirty="0">
                <a:effectLst/>
                <a:latin typeface="Aptos" panose="020B0004020202020204" pitchFamily="34" charset="0"/>
                <a:ea typeface="Times New Roman" panose="02020603050405020304" pitchFamily="18" charset="0"/>
                <a:cs typeface="Aptos" panose="020B0004020202020204" pitchFamily="34" charset="0"/>
              </a:rPr>
              <a:t>Officers </a:t>
            </a:r>
            <a:r>
              <a:rPr lang="en-US" sz="1900" dirty="0">
                <a:latin typeface="Aptos" panose="020B0004020202020204" pitchFamily="34" charset="0"/>
                <a:ea typeface="Times New Roman" panose="02020603050405020304" pitchFamily="18" charset="0"/>
                <a:cs typeface="Aptos" panose="020B0004020202020204" pitchFamily="34" charset="0"/>
              </a:rPr>
              <a:t>must </a:t>
            </a:r>
            <a:r>
              <a:rPr lang="en-US" sz="1900" dirty="0">
                <a:effectLst/>
                <a:latin typeface="Aptos" panose="020B0004020202020204" pitchFamily="34" charset="0"/>
                <a:ea typeface="Times New Roman" panose="02020603050405020304" pitchFamily="18" charset="0"/>
                <a:cs typeface="Aptos" panose="020B0004020202020204" pitchFamily="34" charset="0"/>
              </a:rPr>
              <a:t>complete </a:t>
            </a:r>
            <a:r>
              <a:rPr lang="en-US" sz="1900" dirty="0">
                <a:latin typeface="Aptos" panose="020B0004020202020204" pitchFamily="34" charset="0"/>
                <a:ea typeface="Times New Roman" panose="02020603050405020304" pitchFamily="18" charset="0"/>
                <a:cs typeface="Aptos" panose="020B0004020202020204" pitchFamily="34" charset="0"/>
              </a:rPr>
              <a:t>a GVRO </a:t>
            </a:r>
            <a:r>
              <a:rPr lang="en-US" sz="1900" dirty="0">
                <a:effectLst/>
                <a:latin typeface="Aptos" panose="020B0004020202020204" pitchFamily="34" charset="0"/>
                <a:ea typeface="Times New Roman" panose="02020603050405020304" pitchFamily="18" charset="0"/>
                <a:cs typeface="Aptos" panose="020B0004020202020204" pitchFamily="34" charset="0"/>
              </a:rPr>
              <a:t>form and request that the person being served surrender any firearms, ammunition, and magazines they have in their possession.</a:t>
            </a:r>
          </a:p>
          <a:p>
            <a:pPr marL="0" marR="0" lvl="0" indent="0">
              <a:spcBef>
                <a:spcPts val="0"/>
              </a:spcBef>
              <a:spcAft>
                <a:spcPts val="0"/>
              </a:spcAft>
              <a:buSzPts val="1000"/>
              <a:buNone/>
              <a:tabLst>
                <a:tab pos="457200" algn="l"/>
              </a:tabLst>
            </a:pPr>
            <a:endParaRPr lang="en-US" sz="1900" dirty="0">
              <a:effectLst/>
              <a:latin typeface="Aptos" panose="020B0004020202020204" pitchFamily="34" charset="0"/>
              <a:ea typeface="Calibri" panose="020F050202020403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900" dirty="0">
                <a:effectLst/>
                <a:latin typeface="Aptos" panose="020B0004020202020204" pitchFamily="34" charset="0"/>
                <a:ea typeface="Times New Roman" panose="02020603050405020304" pitchFamily="18" charset="0"/>
                <a:cs typeface="Aptos" panose="020B0004020202020204" pitchFamily="34" charset="0"/>
              </a:rPr>
              <a:t>Once </a:t>
            </a:r>
            <a:r>
              <a:rPr lang="en-US" sz="1900" dirty="0">
                <a:latin typeface="Aptos" panose="020B0004020202020204" pitchFamily="34" charset="0"/>
                <a:ea typeface="Times New Roman" panose="02020603050405020304" pitchFamily="18" charset="0"/>
                <a:cs typeface="Aptos" panose="020B0004020202020204" pitchFamily="34" charset="0"/>
              </a:rPr>
              <a:t>the GVRO is </a:t>
            </a:r>
            <a:r>
              <a:rPr lang="en-US" sz="1900" dirty="0">
                <a:effectLst/>
                <a:latin typeface="Aptos" panose="020B0004020202020204" pitchFamily="34" charset="0"/>
                <a:ea typeface="Times New Roman" panose="02020603050405020304" pitchFamily="18" charset="0"/>
                <a:cs typeface="Aptos" panose="020B0004020202020204" pitchFamily="34" charset="0"/>
              </a:rPr>
              <a:t>served, the associated paperwork is submitted to the courts and entered into the Department of Justice database.</a:t>
            </a:r>
          </a:p>
          <a:p>
            <a:pPr marL="342900" marR="0" lvl="0" indent="-342900">
              <a:spcBef>
                <a:spcPts val="0"/>
              </a:spcBef>
              <a:spcAft>
                <a:spcPts val="0"/>
              </a:spcAft>
              <a:buSzPts val="1000"/>
              <a:buFont typeface="Symbol" panose="05050102010706020507" pitchFamily="18" charset="2"/>
              <a:buChar char=""/>
              <a:tabLst>
                <a:tab pos="457200" algn="l"/>
              </a:tabLst>
            </a:pPr>
            <a:endParaRPr lang="en-US" sz="1900" dirty="0">
              <a:effectLst/>
              <a:latin typeface="Aptos" panose="020B0004020202020204" pitchFamily="34" charset="0"/>
              <a:ea typeface="Calibri" panose="020F050202020403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900" dirty="0">
                <a:effectLst/>
                <a:latin typeface="Aptos" panose="020B0004020202020204" pitchFamily="34" charset="0"/>
                <a:ea typeface="Times New Roman" panose="02020603050405020304" pitchFamily="18" charset="0"/>
                <a:cs typeface="Aptos" panose="020B0004020202020204" pitchFamily="34" charset="0"/>
              </a:rPr>
              <a:t>The courts will notify all parties involved in the petitioning of the order. All parties must report to court within 21 days at which point </a:t>
            </a:r>
            <a:r>
              <a:rPr lang="en-US" sz="1900" dirty="0">
                <a:latin typeface="Aptos" panose="020B0004020202020204" pitchFamily="34" charset="0"/>
                <a:ea typeface="Times New Roman" panose="02020603050405020304" pitchFamily="18" charset="0"/>
                <a:cs typeface="Aptos" panose="020B0004020202020204" pitchFamily="34" charset="0"/>
              </a:rPr>
              <a:t>a</a:t>
            </a:r>
            <a:r>
              <a:rPr lang="en-US" sz="1900" dirty="0">
                <a:effectLst/>
                <a:latin typeface="Aptos" panose="020B0004020202020204" pitchFamily="34" charset="0"/>
                <a:ea typeface="Times New Roman" panose="02020603050405020304" pitchFamily="18" charset="0"/>
                <a:cs typeface="Aptos" panose="020B0004020202020204" pitchFamily="34" charset="0"/>
              </a:rPr>
              <a:t> judge will determine if the GVRO must be permanent or allowed to expire.</a:t>
            </a:r>
          </a:p>
          <a:p>
            <a:pPr marL="0" marR="0" lvl="0" indent="0">
              <a:spcBef>
                <a:spcPts val="0"/>
              </a:spcBef>
              <a:spcAft>
                <a:spcPts val="0"/>
              </a:spcAft>
              <a:buSzPts val="1000"/>
              <a:buNone/>
              <a:tabLst>
                <a:tab pos="457200" algn="l"/>
              </a:tabLst>
            </a:pPr>
            <a:endParaRPr lang="en-US" sz="1900" dirty="0">
              <a:effectLst/>
              <a:latin typeface="Aptos" panose="020B0004020202020204" pitchFamily="34" charset="0"/>
              <a:ea typeface="Calibri" panose="020F050202020403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900" dirty="0">
                <a:effectLst/>
                <a:latin typeface="Aptos" panose="020B0004020202020204" pitchFamily="34" charset="0"/>
                <a:ea typeface="Times New Roman" panose="02020603050405020304" pitchFamily="18" charset="0"/>
                <a:cs typeface="Aptos" panose="020B0004020202020204" pitchFamily="34" charset="0"/>
              </a:rPr>
              <a:t>If a subject refuses to surrender their firearms after being requested by law enforcement, they can be arrested for a misdemeanor. Law enforcement can detain and/ or arrest someone for violating a court order.</a:t>
            </a:r>
          </a:p>
          <a:p>
            <a:pPr marL="342900" marR="0" lvl="0" indent="-342900">
              <a:spcBef>
                <a:spcPts val="0"/>
              </a:spcBef>
              <a:spcAft>
                <a:spcPts val="0"/>
              </a:spcAft>
              <a:buSzPts val="1000"/>
              <a:buFont typeface="Symbol" panose="05050102010706020507" pitchFamily="18" charset="2"/>
              <a:buChar char=""/>
              <a:tabLst>
                <a:tab pos="457200" algn="l"/>
              </a:tabLst>
            </a:pPr>
            <a:endParaRPr lang="en-US" sz="1900" dirty="0">
              <a:effectLst/>
              <a:latin typeface="Aptos" panose="020B0004020202020204" pitchFamily="34" charset="0"/>
              <a:ea typeface="Calibri" panose="020F050202020403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900" dirty="0">
                <a:effectLst/>
                <a:latin typeface="Aptos" panose="020B0004020202020204" pitchFamily="34" charset="0"/>
                <a:ea typeface="Times New Roman" panose="02020603050405020304" pitchFamily="18" charset="0"/>
                <a:cs typeface="Aptos" panose="020B0004020202020204" pitchFamily="34" charset="0"/>
              </a:rPr>
              <a:t>With the person in custody, law enforcement officers can request a search warrant to seize the weapons.</a:t>
            </a:r>
            <a:endParaRPr lang="en-US" sz="1900" dirty="0">
              <a:effectLst/>
              <a:latin typeface="Aptos" panose="020B0004020202020204" pitchFamily="34" charset="0"/>
              <a:ea typeface="Calibri" panose="020F0502020204030204" pitchFamily="34" charset="0"/>
              <a:cs typeface="Aptos" panose="020B0004020202020204" pitchFamily="34" charset="0"/>
            </a:endParaRP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700" dirty="0"/>
          </a:p>
          <a:p>
            <a:endParaRPr lang="en-US" sz="1700" dirty="0"/>
          </a:p>
        </p:txBody>
      </p:sp>
      <p:pic>
        <p:nvPicPr>
          <p:cNvPr id="4" name="Picture 3">
            <a:extLst>
              <a:ext uri="{FF2B5EF4-FFF2-40B4-BE49-F238E27FC236}">
                <a16:creationId xmlns:a16="http://schemas.microsoft.com/office/drawing/2014/main" id="{4948F5A6-0E7C-F35F-D34F-6760D04E5374}"/>
              </a:ext>
            </a:extLst>
          </p:cNvPr>
          <p:cNvPicPr>
            <a:picLocks noChangeAspect="1"/>
          </p:cNvPicPr>
          <p:nvPr/>
        </p:nvPicPr>
        <p:blipFill>
          <a:blip r:embed="rId2"/>
          <a:stretch>
            <a:fillRect/>
          </a:stretch>
        </p:blipFill>
        <p:spPr>
          <a:xfrm>
            <a:off x="361950" y="3879197"/>
            <a:ext cx="2274005" cy="2584928"/>
          </a:xfrm>
          <a:prstGeom prst="rect">
            <a:avLst/>
          </a:prstGeom>
        </p:spPr>
      </p:pic>
      <p:sp>
        <p:nvSpPr>
          <p:cNvPr id="5" name="TextBox 4">
            <a:extLst>
              <a:ext uri="{FF2B5EF4-FFF2-40B4-BE49-F238E27FC236}">
                <a16:creationId xmlns:a16="http://schemas.microsoft.com/office/drawing/2014/main" id="{6AF091CF-BEE5-C8B7-AA2F-5DCE17B973DF}"/>
              </a:ext>
            </a:extLst>
          </p:cNvPr>
          <p:cNvSpPr txBox="1"/>
          <p:nvPr/>
        </p:nvSpPr>
        <p:spPr>
          <a:xfrm>
            <a:off x="4353930" y="497941"/>
            <a:ext cx="5685577" cy="1323439"/>
          </a:xfrm>
          <a:prstGeom prst="rect">
            <a:avLst/>
          </a:prstGeom>
          <a:noFill/>
        </p:spPr>
        <p:txBody>
          <a:bodyPr wrap="square" rtlCol="0">
            <a:spAutoFit/>
          </a:bodyPr>
          <a:lstStyle/>
          <a:p>
            <a:pPr algn="ctr"/>
            <a:r>
              <a:rPr lang="en-US" sz="4000" b="1" u="sng" dirty="0"/>
              <a:t>Law Enforcement GVRO Filing Information</a:t>
            </a:r>
          </a:p>
        </p:txBody>
      </p:sp>
    </p:spTree>
    <p:extLst>
      <p:ext uri="{BB962C8B-B14F-4D97-AF65-F5344CB8AC3E}">
        <p14:creationId xmlns:p14="http://schemas.microsoft.com/office/powerpoint/2010/main" val="215270973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403924-E0C7-4405-8EB5-22605B52C3C8}"/>
              </a:ext>
            </a:extLst>
          </p:cNvPr>
          <p:cNvSpPr>
            <a:spLocks noGrp="1"/>
          </p:cNvSpPr>
          <p:nvPr>
            <p:ph type="title"/>
          </p:nvPr>
        </p:nvSpPr>
        <p:spPr>
          <a:xfrm>
            <a:off x="4028448" y="253497"/>
            <a:ext cx="6743304" cy="742384"/>
          </a:xfrm>
        </p:spPr>
        <p:txBody>
          <a:bodyPr>
            <a:noAutofit/>
          </a:bodyPr>
          <a:lstStyle/>
          <a:p>
            <a:pPr algn="ctr"/>
            <a:br>
              <a:rPr lang="en-US" dirty="0"/>
            </a:br>
            <a:endParaRPr lang="en-US" dirty="0"/>
          </a:p>
        </p:txBody>
      </p:sp>
      <p:sp>
        <p:nvSpPr>
          <p:cNvPr id="3" name="Content Placeholder 2">
            <a:extLst>
              <a:ext uri="{FF2B5EF4-FFF2-40B4-BE49-F238E27FC236}">
                <a16:creationId xmlns:a16="http://schemas.microsoft.com/office/drawing/2014/main" id="{6D1B875A-2725-49FA-8545-152C2789A89E}"/>
              </a:ext>
            </a:extLst>
          </p:cNvPr>
          <p:cNvSpPr>
            <a:spLocks noGrp="1"/>
          </p:cNvSpPr>
          <p:nvPr>
            <p:ph idx="1"/>
          </p:nvPr>
        </p:nvSpPr>
        <p:spPr>
          <a:xfrm>
            <a:off x="3865830" y="1422846"/>
            <a:ext cx="7882739" cy="5688651"/>
          </a:xfrm>
        </p:spPr>
        <p:txBody>
          <a:bodyPr>
            <a:normAutofit/>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endParaRPr>
          </a:p>
          <a:p>
            <a:pPr marL="342900" indent="-342900">
              <a:spcBef>
                <a:spcPts val="0"/>
              </a:spcBef>
              <a:buSzPts val="1000"/>
              <a:buFont typeface="Symbol" panose="05050102010706020507" pitchFamily="18" charset="2"/>
              <a:buChar char=""/>
              <a:tabLst>
                <a:tab pos="457200" algn="l"/>
              </a:tabLst>
            </a:pPr>
            <a:r>
              <a:rPr lang="en-US" sz="2000" dirty="0">
                <a:latin typeface="Aptos" panose="020B0004020202020204" pitchFamily="34" charset="0"/>
              </a:rPr>
              <a:t>The California Judicial Branch webpage (</a:t>
            </a:r>
            <a:r>
              <a:rPr lang="en-US" sz="2000" u="none" strike="noStrike" kern="0" dirty="0">
                <a:solidFill>
                  <a:srgbClr val="0000FF"/>
                </a:solidFill>
                <a:effectLst/>
                <a:latin typeface="Aptos" panose="020B0004020202020204" pitchFamily="34" charset="0"/>
                <a:ea typeface="Calibri" panose="020F0502020204030204" pitchFamily="34" charset="0"/>
                <a:hlinkClick r:id="rId2"/>
              </a:rPr>
              <a:t>https://www.courts.ca.gov/33679.htm?rdeLocaleAttr=en</a:t>
            </a:r>
            <a:r>
              <a:rPr lang="en-US" sz="2000" kern="0" dirty="0">
                <a:latin typeface="Aptos" panose="020B0004020202020204" pitchFamily="34" charset="0"/>
                <a:ea typeface="Calibri" panose="020F0502020204030204" pitchFamily="34" charset="0"/>
              </a:rPr>
              <a:t>) has instructions on how to seek a GVRO using one of two methods. First, a person can go to court directly to ask a judge for GVRO, using the forms on the Judicial Branch’s webpage. Secondly, a person can call the police to report someone and based on that report, law enforcement can request the Court grant a GVRO.</a:t>
            </a:r>
          </a:p>
          <a:p>
            <a:pPr marL="0" indent="0">
              <a:spcBef>
                <a:spcPts val="0"/>
              </a:spcBef>
              <a:buSzPts val="1000"/>
              <a:buNone/>
              <a:tabLst>
                <a:tab pos="457200" algn="l"/>
              </a:tabLst>
            </a:pPr>
            <a:endParaRPr lang="en-US" sz="2000" kern="0" dirty="0">
              <a:latin typeface="Aptos" panose="020B0004020202020204" pitchFamily="34" charset="0"/>
              <a:ea typeface="Calibri" panose="020F0502020204030204" pitchFamily="34" charset="0"/>
            </a:endParaRPr>
          </a:p>
          <a:p>
            <a:pPr marL="342900" indent="-342900">
              <a:spcBef>
                <a:spcPts val="0"/>
              </a:spcBef>
              <a:buSzPts val="1000"/>
              <a:buFont typeface="Symbol" panose="05050102010706020507" pitchFamily="18" charset="2"/>
              <a:buChar char=""/>
              <a:tabLst>
                <a:tab pos="457200" algn="l"/>
              </a:tabLst>
            </a:pPr>
            <a:r>
              <a:rPr lang="en-US" sz="2000" kern="0" dirty="0">
                <a:latin typeface="Aptos" panose="020B0004020202020204" pitchFamily="34" charset="0"/>
                <a:ea typeface="Calibri" panose="020F0502020204030204" pitchFamily="34" charset="0"/>
              </a:rPr>
              <a:t>A community member must fill out forms on the website and present it at a local courthouse.</a:t>
            </a:r>
          </a:p>
          <a:p>
            <a:pPr marL="0" indent="0">
              <a:spcBef>
                <a:spcPts val="0"/>
              </a:spcBef>
              <a:buSzPts val="1000"/>
              <a:buNone/>
              <a:tabLst>
                <a:tab pos="457200" algn="l"/>
              </a:tabLst>
            </a:pPr>
            <a:endParaRPr lang="en-US" sz="2000" kern="0" dirty="0">
              <a:latin typeface="Aptos" panose="020B0004020202020204" pitchFamily="34" charset="0"/>
              <a:ea typeface="Calibri" panose="020F0502020204030204" pitchFamily="34" charset="0"/>
            </a:endParaRPr>
          </a:p>
          <a:p>
            <a:pPr marL="342900" indent="-342900">
              <a:spcBef>
                <a:spcPts val="0"/>
              </a:spcBef>
              <a:buSzPts val="1000"/>
              <a:buFont typeface="Symbol" panose="05050102010706020507" pitchFamily="18" charset="2"/>
              <a:buChar char=""/>
              <a:tabLst>
                <a:tab pos="457200" algn="l"/>
              </a:tabLst>
            </a:pPr>
            <a:r>
              <a:rPr lang="en-US" sz="2000" kern="0" dirty="0">
                <a:latin typeface="Aptos" panose="020B0004020202020204" pitchFamily="34" charset="0"/>
                <a:ea typeface="Calibri" panose="020F0502020204030204" pitchFamily="34" charset="0"/>
              </a:rPr>
              <a:t>The nearest courthouse is in Santa Monica, located at 1725 Main St., Santa Monica, CA. </a:t>
            </a:r>
          </a:p>
          <a:p>
            <a:pPr marL="0" indent="0">
              <a:spcBef>
                <a:spcPts val="0"/>
              </a:spcBef>
              <a:buSzPts val="1000"/>
              <a:buNone/>
              <a:tabLst>
                <a:tab pos="457200" algn="l"/>
              </a:tabLst>
            </a:pPr>
            <a:endParaRPr lang="en-US" sz="2000" kern="0" dirty="0">
              <a:latin typeface="Aptos" panose="020B0004020202020204" pitchFamily="34" charset="0"/>
              <a:ea typeface="Calibri" panose="020F0502020204030204" pitchFamily="34" charset="0"/>
            </a:endParaRPr>
          </a:p>
          <a:p>
            <a:pPr marL="342900" indent="-342900">
              <a:spcBef>
                <a:spcPts val="0"/>
              </a:spcBef>
              <a:buSzPts val="1000"/>
              <a:buFont typeface="Symbol" panose="05050102010706020507" pitchFamily="18" charset="2"/>
              <a:buChar char=""/>
              <a:tabLst>
                <a:tab pos="457200" algn="l"/>
              </a:tabLst>
            </a:pPr>
            <a:r>
              <a:rPr lang="en-US" sz="2000" kern="0" dirty="0">
                <a:latin typeface="Aptos" panose="020B0004020202020204" pitchFamily="34" charset="0"/>
                <a:ea typeface="Calibri" panose="020F0502020204030204" pitchFamily="34" charset="0"/>
              </a:rPr>
              <a:t>There is a help desk at the location to assist members with the public with the process.</a:t>
            </a:r>
          </a:p>
          <a:p>
            <a:pPr marL="342900" marR="0" lvl="0" indent="-342900">
              <a:spcBef>
                <a:spcPts val="0"/>
              </a:spcBef>
              <a:spcAft>
                <a:spcPts val="0"/>
              </a:spcAft>
              <a:buSzPts val="1000"/>
              <a:buFont typeface="Symbol" panose="05050102010706020507" pitchFamily="18" charset="2"/>
              <a:buChar char=""/>
              <a:tabLst>
                <a:tab pos="457200" algn="l"/>
              </a:tabLst>
            </a:pPr>
            <a:endParaRPr lang="en-US" sz="22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endParaRP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700" dirty="0"/>
          </a:p>
          <a:p>
            <a:endParaRPr lang="en-US" sz="1700" dirty="0"/>
          </a:p>
        </p:txBody>
      </p:sp>
      <p:pic>
        <p:nvPicPr>
          <p:cNvPr id="4" name="Picture 3">
            <a:extLst>
              <a:ext uri="{FF2B5EF4-FFF2-40B4-BE49-F238E27FC236}">
                <a16:creationId xmlns:a16="http://schemas.microsoft.com/office/drawing/2014/main" id="{4948F5A6-0E7C-F35F-D34F-6760D04E5374}"/>
              </a:ext>
            </a:extLst>
          </p:cNvPr>
          <p:cNvPicPr>
            <a:picLocks noChangeAspect="1"/>
          </p:cNvPicPr>
          <p:nvPr/>
        </p:nvPicPr>
        <p:blipFill>
          <a:blip r:embed="rId3"/>
          <a:stretch>
            <a:fillRect/>
          </a:stretch>
        </p:blipFill>
        <p:spPr>
          <a:xfrm>
            <a:off x="361950" y="3879197"/>
            <a:ext cx="2274005" cy="2584928"/>
          </a:xfrm>
          <a:prstGeom prst="rect">
            <a:avLst/>
          </a:prstGeom>
        </p:spPr>
      </p:pic>
      <p:sp>
        <p:nvSpPr>
          <p:cNvPr id="5" name="TextBox 4">
            <a:extLst>
              <a:ext uri="{FF2B5EF4-FFF2-40B4-BE49-F238E27FC236}">
                <a16:creationId xmlns:a16="http://schemas.microsoft.com/office/drawing/2014/main" id="{6AF091CF-BEE5-C8B7-AA2F-5DCE17B973DF}"/>
              </a:ext>
            </a:extLst>
          </p:cNvPr>
          <p:cNvSpPr txBox="1"/>
          <p:nvPr/>
        </p:nvSpPr>
        <p:spPr>
          <a:xfrm>
            <a:off x="4553893" y="497941"/>
            <a:ext cx="5485614" cy="707886"/>
          </a:xfrm>
          <a:prstGeom prst="rect">
            <a:avLst/>
          </a:prstGeom>
          <a:noFill/>
        </p:spPr>
        <p:txBody>
          <a:bodyPr wrap="square" rtlCol="0">
            <a:spAutoFit/>
          </a:bodyPr>
          <a:lstStyle/>
          <a:p>
            <a:pPr algn="ctr"/>
            <a:r>
              <a:rPr lang="en-US" sz="4000" b="1" u="sng" dirty="0"/>
              <a:t>How to request a GVRO</a:t>
            </a:r>
          </a:p>
        </p:txBody>
      </p:sp>
    </p:spTree>
    <p:extLst>
      <p:ext uri="{BB962C8B-B14F-4D97-AF65-F5344CB8AC3E}">
        <p14:creationId xmlns:p14="http://schemas.microsoft.com/office/powerpoint/2010/main" val="179505126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403924-E0C7-4405-8EB5-22605B52C3C8}"/>
              </a:ext>
            </a:extLst>
          </p:cNvPr>
          <p:cNvSpPr>
            <a:spLocks noGrp="1"/>
          </p:cNvSpPr>
          <p:nvPr>
            <p:ph type="title"/>
          </p:nvPr>
        </p:nvSpPr>
        <p:spPr>
          <a:xfrm>
            <a:off x="4028448" y="253497"/>
            <a:ext cx="6743304" cy="742384"/>
          </a:xfrm>
        </p:spPr>
        <p:txBody>
          <a:bodyPr>
            <a:noAutofit/>
          </a:bodyPr>
          <a:lstStyle/>
          <a:p>
            <a:pPr algn="ctr"/>
            <a:br>
              <a:rPr lang="en-US" dirty="0"/>
            </a:br>
            <a:endParaRPr lang="en-US" dirty="0"/>
          </a:p>
        </p:txBody>
      </p:sp>
      <p:sp>
        <p:nvSpPr>
          <p:cNvPr id="3" name="Content Placeholder 2">
            <a:extLst>
              <a:ext uri="{FF2B5EF4-FFF2-40B4-BE49-F238E27FC236}">
                <a16:creationId xmlns:a16="http://schemas.microsoft.com/office/drawing/2014/main" id="{6D1B875A-2725-49FA-8545-152C2789A89E}"/>
              </a:ext>
            </a:extLst>
          </p:cNvPr>
          <p:cNvSpPr>
            <a:spLocks noGrp="1"/>
          </p:cNvSpPr>
          <p:nvPr>
            <p:ph idx="1"/>
          </p:nvPr>
        </p:nvSpPr>
        <p:spPr>
          <a:xfrm>
            <a:off x="3947311" y="867273"/>
            <a:ext cx="7882739" cy="5688651"/>
          </a:xfrm>
        </p:spPr>
        <p:txBody>
          <a:bodyPr>
            <a:normAutofit/>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endParaRPr>
          </a:p>
          <a:p>
            <a:pPr>
              <a:buFontTx/>
              <a:buChar char="-"/>
            </a:pPr>
            <a:endParaRPr lang="en-US" sz="1800" dirty="0"/>
          </a:p>
          <a:p>
            <a:pPr>
              <a:buFontTx/>
              <a:buChar char="-"/>
            </a:pPr>
            <a:r>
              <a:rPr lang="en-US" sz="2000" dirty="0">
                <a:latin typeface="Aptos" panose="020B0004020202020204" pitchFamily="34" charset="0"/>
              </a:rPr>
              <a:t>In 2019, Culver City approved a safe storage ordinance, codified in CCMC Section 13.03.200, requiring all firearms in a residence be kept in a locked container or disabled with a trigger lock. </a:t>
            </a:r>
          </a:p>
          <a:p>
            <a:pPr>
              <a:buFontTx/>
              <a:buChar char="-"/>
            </a:pPr>
            <a:r>
              <a:rPr lang="en-US" sz="2000" dirty="0">
                <a:latin typeface="Aptos" panose="020B0004020202020204" pitchFamily="34" charset="0"/>
              </a:rPr>
              <a:t>The ordinance also encourages the reporting of lost or stolen firearms. Enforcement of the safe storage ordinance would typically occur during investigations related to other crimes or reports of threats. If unsafe storage of a firearm is observed during another investigation, CCPD officers will cite using the California Penal Code section on gun storage. </a:t>
            </a:r>
          </a:p>
          <a:p>
            <a:pPr>
              <a:buFontTx/>
              <a:buChar char="-"/>
            </a:pPr>
            <a:r>
              <a:rPr lang="en-US" sz="2000" dirty="0">
                <a:latin typeface="Aptos" panose="020B0004020202020204" pitchFamily="34" charset="0"/>
              </a:rPr>
              <a:t>The State of California has very extensive requirements for storage, including storage around children and in vehicles. If someone were to report a violation of Culver City’s unsafe storage ordinance, we would respond and conduct a thorough investigation to determine what, if any, laws have been broken and take appropriate action.</a:t>
            </a:r>
          </a:p>
          <a:p>
            <a:pPr marL="0" indent="0">
              <a:buNone/>
            </a:pPr>
            <a:endParaRPr lang="en-US" sz="1800" dirty="0"/>
          </a:p>
          <a:p>
            <a:pPr marL="0" indent="0">
              <a:buNone/>
            </a:pPr>
            <a:endParaRPr lang="en-US" sz="1700" dirty="0"/>
          </a:p>
          <a:p>
            <a:endParaRPr lang="en-US" sz="1700" dirty="0"/>
          </a:p>
        </p:txBody>
      </p:sp>
      <p:pic>
        <p:nvPicPr>
          <p:cNvPr id="4" name="Picture 3">
            <a:extLst>
              <a:ext uri="{FF2B5EF4-FFF2-40B4-BE49-F238E27FC236}">
                <a16:creationId xmlns:a16="http://schemas.microsoft.com/office/drawing/2014/main" id="{4948F5A6-0E7C-F35F-D34F-6760D04E5374}"/>
              </a:ext>
            </a:extLst>
          </p:cNvPr>
          <p:cNvPicPr>
            <a:picLocks noChangeAspect="1"/>
          </p:cNvPicPr>
          <p:nvPr/>
        </p:nvPicPr>
        <p:blipFill>
          <a:blip r:embed="rId2"/>
          <a:stretch>
            <a:fillRect/>
          </a:stretch>
        </p:blipFill>
        <p:spPr>
          <a:xfrm>
            <a:off x="361950" y="3879197"/>
            <a:ext cx="2274005" cy="2584928"/>
          </a:xfrm>
          <a:prstGeom prst="rect">
            <a:avLst/>
          </a:prstGeom>
        </p:spPr>
      </p:pic>
      <p:sp>
        <p:nvSpPr>
          <p:cNvPr id="5" name="TextBox 4">
            <a:extLst>
              <a:ext uri="{FF2B5EF4-FFF2-40B4-BE49-F238E27FC236}">
                <a16:creationId xmlns:a16="http://schemas.microsoft.com/office/drawing/2014/main" id="{6AF091CF-BEE5-C8B7-AA2F-5DCE17B973DF}"/>
              </a:ext>
            </a:extLst>
          </p:cNvPr>
          <p:cNvSpPr txBox="1"/>
          <p:nvPr/>
        </p:nvSpPr>
        <p:spPr>
          <a:xfrm>
            <a:off x="2915216" y="497941"/>
            <a:ext cx="9062519" cy="707886"/>
          </a:xfrm>
          <a:prstGeom prst="rect">
            <a:avLst/>
          </a:prstGeom>
          <a:noFill/>
        </p:spPr>
        <p:txBody>
          <a:bodyPr wrap="square" rtlCol="0">
            <a:spAutoFit/>
          </a:bodyPr>
          <a:lstStyle/>
          <a:p>
            <a:pPr algn="ctr"/>
            <a:r>
              <a:rPr lang="en-US" sz="4000" b="1" u="sng" dirty="0"/>
              <a:t>Culver City Safe Storage Ordinance</a:t>
            </a:r>
          </a:p>
        </p:txBody>
      </p:sp>
    </p:spTree>
    <p:extLst>
      <p:ext uri="{BB962C8B-B14F-4D97-AF65-F5344CB8AC3E}">
        <p14:creationId xmlns:p14="http://schemas.microsoft.com/office/powerpoint/2010/main" val="5569799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403924-E0C7-4405-8EB5-22605B52C3C8}"/>
              </a:ext>
            </a:extLst>
          </p:cNvPr>
          <p:cNvSpPr>
            <a:spLocks noGrp="1"/>
          </p:cNvSpPr>
          <p:nvPr>
            <p:ph type="title"/>
          </p:nvPr>
        </p:nvSpPr>
        <p:spPr>
          <a:xfrm>
            <a:off x="4028448" y="253497"/>
            <a:ext cx="6743304" cy="742384"/>
          </a:xfrm>
        </p:spPr>
        <p:txBody>
          <a:bodyPr>
            <a:noAutofit/>
          </a:bodyPr>
          <a:lstStyle/>
          <a:p>
            <a:pPr algn="ctr"/>
            <a:br>
              <a:rPr lang="en-US" dirty="0"/>
            </a:br>
            <a:endParaRPr lang="en-US" dirty="0"/>
          </a:p>
        </p:txBody>
      </p:sp>
      <p:sp>
        <p:nvSpPr>
          <p:cNvPr id="3" name="Content Placeholder 2">
            <a:extLst>
              <a:ext uri="{FF2B5EF4-FFF2-40B4-BE49-F238E27FC236}">
                <a16:creationId xmlns:a16="http://schemas.microsoft.com/office/drawing/2014/main" id="{6D1B875A-2725-49FA-8545-152C2789A89E}"/>
              </a:ext>
            </a:extLst>
          </p:cNvPr>
          <p:cNvSpPr>
            <a:spLocks noGrp="1"/>
          </p:cNvSpPr>
          <p:nvPr>
            <p:ph idx="1"/>
          </p:nvPr>
        </p:nvSpPr>
        <p:spPr>
          <a:xfrm>
            <a:off x="3947311" y="867273"/>
            <a:ext cx="7882739" cy="5688651"/>
          </a:xfrm>
        </p:spPr>
        <p:txBody>
          <a:bodyPr>
            <a:normAutofit/>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endParaRPr>
          </a:p>
          <a:p>
            <a:pPr>
              <a:buFontTx/>
              <a:buChar char="-"/>
            </a:pPr>
            <a:endParaRPr lang="en-US" sz="1800" dirty="0"/>
          </a:p>
          <a:p>
            <a:pPr marL="0" indent="0">
              <a:buNone/>
            </a:pPr>
            <a:endParaRPr lang="en-US" sz="1800" dirty="0"/>
          </a:p>
          <a:p>
            <a:pPr>
              <a:buFontTx/>
              <a:buChar char="-"/>
            </a:pPr>
            <a:r>
              <a:rPr lang="en-US" dirty="0">
                <a:latin typeface="Aptos" panose="020B0004020202020204" pitchFamily="34" charset="0"/>
              </a:rPr>
              <a:t>Since 1/1/23, CCPD has seized approximately 115 firearms.</a:t>
            </a:r>
          </a:p>
          <a:p>
            <a:pPr>
              <a:buFontTx/>
              <a:buChar char="-"/>
            </a:pPr>
            <a:r>
              <a:rPr lang="en-US" dirty="0">
                <a:latin typeface="Aptos" panose="020B0004020202020204" pitchFamily="34" charset="0"/>
              </a:rPr>
              <a:t>Number of firearms that have been turned in by community members: 17</a:t>
            </a:r>
          </a:p>
          <a:p>
            <a:pPr>
              <a:buFontTx/>
              <a:buChar char="-"/>
            </a:pPr>
            <a:r>
              <a:rPr lang="en-US" dirty="0">
                <a:latin typeface="Aptos" panose="020B0004020202020204" pitchFamily="34" charset="0"/>
              </a:rPr>
              <a:t>Gun Buy Backs: 35</a:t>
            </a:r>
          </a:p>
          <a:p>
            <a:pPr>
              <a:buFontTx/>
              <a:buChar char="-"/>
            </a:pPr>
            <a:r>
              <a:rPr lang="en-US" dirty="0">
                <a:latin typeface="Aptos" panose="020B0004020202020204" pitchFamily="34" charset="0"/>
              </a:rPr>
              <a:t>Detentions / Radio Calls: 63</a:t>
            </a:r>
          </a:p>
          <a:p>
            <a:pPr marL="457200" lvl="1" indent="0">
              <a:buNone/>
            </a:pPr>
            <a:endParaRPr lang="en-US" dirty="0">
              <a:latin typeface="Aptos" panose="020B0004020202020204" pitchFamily="34" charset="0"/>
            </a:endParaRPr>
          </a:p>
          <a:p>
            <a:pPr marL="0" indent="0">
              <a:buNone/>
            </a:pPr>
            <a:endParaRPr lang="en-US" dirty="0"/>
          </a:p>
        </p:txBody>
      </p:sp>
      <p:pic>
        <p:nvPicPr>
          <p:cNvPr id="4" name="Picture 3">
            <a:extLst>
              <a:ext uri="{FF2B5EF4-FFF2-40B4-BE49-F238E27FC236}">
                <a16:creationId xmlns:a16="http://schemas.microsoft.com/office/drawing/2014/main" id="{4948F5A6-0E7C-F35F-D34F-6760D04E5374}"/>
              </a:ext>
            </a:extLst>
          </p:cNvPr>
          <p:cNvPicPr>
            <a:picLocks noChangeAspect="1"/>
          </p:cNvPicPr>
          <p:nvPr/>
        </p:nvPicPr>
        <p:blipFill>
          <a:blip r:embed="rId2"/>
          <a:stretch>
            <a:fillRect/>
          </a:stretch>
        </p:blipFill>
        <p:spPr>
          <a:xfrm>
            <a:off x="361950" y="3879197"/>
            <a:ext cx="2274005" cy="2584928"/>
          </a:xfrm>
          <a:prstGeom prst="rect">
            <a:avLst/>
          </a:prstGeom>
        </p:spPr>
      </p:pic>
      <p:sp>
        <p:nvSpPr>
          <p:cNvPr id="5" name="TextBox 4">
            <a:extLst>
              <a:ext uri="{FF2B5EF4-FFF2-40B4-BE49-F238E27FC236}">
                <a16:creationId xmlns:a16="http://schemas.microsoft.com/office/drawing/2014/main" id="{6AF091CF-BEE5-C8B7-AA2F-5DCE17B973DF}"/>
              </a:ext>
            </a:extLst>
          </p:cNvPr>
          <p:cNvSpPr txBox="1"/>
          <p:nvPr/>
        </p:nvSpPr>
        <p:spPr>
          <a:xfrm>
            <a:off x="2915216" y="497941"/>
            <a:ext cx="9062519" cy="707886"/>
          </a:xfrm>
          <a:prstGeom prst="rect">
            <a:avLst/>
          </a:prstGeom>
          <a:noFill/>
        </p:spPr>
        <p:txBody>
          <a:bodyPr wrap="square" rtlCol="0">
            <a:spAutoFit/>
          </a:bodyPr>
          <a:lstStyle/>
          <a:p>
            <a:pPr algn="ctr"/>
            <a:r>
              <a:rPr lang="en-US" sz="4000" b="1" u="sng" dirty="0"/>
              <a:t>Other Ways Culver City PD Seizes Guns</a:t>
            </a:r>
          </a:p>
        </p:txBody>
      </p:sp>
    </p:spTree>
    <p:extLst>
      <p:ext uri="{BB962C8B-B14F-4D97-AF65-F5344CB8AC3E}">
        <p14:creationId xmlns:p14="http://schemas.microsoft.com/office/powerpoint/2010/main" val="187727353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403924-E0C7-4405-8EB5-22605B52C3C8}"/>
              </a:ext>
            </a:extLst>
          </p:cNvPr>
          <p:cNvSpPr>
            <a:spLocks noGrp="1"/>
          </p:cNvSpPr>
          <p:nvPr>
            <p:ph type="title"/>
          </p:nvPr>
        </p:nvSpPr>
        <p:spPr>
          <a:xfrm>
            <a:off x="4028448" y="253497"/>
            <a:ext cx="6743304" cy="742384"/>
          </a:xfrm>
        </p:spPr>
        <p:txBody>
          <a:bodyPr>
            <a:noAutofit/>
          </a:bodyPr>
          <a:lstStyle/>
          <a:p>
            <a:pPr algn="ctr"/>
            <a:br>
              <a:rPr lang="en-US" dirty="0"/>
            </a:br>
            <a:endParaRPr lang="en-US" dirty="0"/>
          </a:p>
        </p:txBody>
      </p:sp>
      <p:sp>
        <p:nvSpPr>
          <p:cNvPr id="3" name="Content Placeholder 2">
            <a:extLst>
              <a:ext uri="{FF2B5EF4-FFF2-40B4-BE49-F238E27FC236}">
                <a16:creationId xmlns:a16="http://schemas.microsoft.com/office/drawing/2014/main" id="{6D1B875A-2725-49FA-8545-152C2789A89E}"/>
              </a:ext>
            </a:extLst>
          </p:cNvPr>
          <p:cNvSpPr>
            <a:spLocks noGrp="1"/>
          </p:cNvSpPr>
          <p:nvPr>
            <p:ph idx="1"/>
          </p:nvPr>
        </p:nvSpPr>
        <p:spPr>
          <a:xfrm>
            <a:off x="3947311" y="867273"/>
            <a:ext cx="7882739" cy="5688651"/>
          </a:xfrm>
        </p:spPr>
        <p:txBody>
          <a:bodyPr>
            <a:normAutofit/>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endParaRPr>
          </a:p>
          <a:p>
            <a:pPr>
              <a:buFontTx/>
              <a:buChar char="-"/>
            </a:pPr>
            <a:endParaRPr lang="en-US" sz="1800" dirty="0"/>
          </a:p>
          <a:p>
            <a:pPr>
              <a:buFontTx/>
              <a:buChar char="-"/>
            </a:pPr>
            <a:r>
              <a:rPr lang="en-US" dirty="0">
                <a:latin typeface="Aptos" panose="020B0004020202020204" pitchFamily="34" charset="0"/>
              </a:rPr>
              <a:t>From 06/1/2022 to 06/1/2023, there were 51 reported crimes where a firearm was used.</a:t>
            </a:r>
          </a:p>
          <a:p>
            <a:pPr>
              <a:buFontTx/>
              <a:buChar char="-"/>
            </a:pPr>
            <a:endParaRPr lang="en-US" dirty="0">
              <a:latin typeface="Aptos" panose="020B0004020202020204" pitchFamily="34" charset="0"/>
            </a:endParaRPr>
          </a:p>
          <a:p>
            <a:pPr>
              <a:buFontTx/>
              <a:buChar char="-"/>
            </a:pPr>
            <a:r>
              <a:rPr lang="en-US" dirty="0">
                <a:latin typeface="Aptos" panose="020B0004020202020204" pitchFamily="34" charset="0"/>
              </a:rPr>
              <a:t>From 06/1/2023 to 06/01/2024, there were 30 crimes where a firearm was used. </a:t>
            </a:r>
          </a:p>
          <a:p>
            <a:pPr marL="0" indent="0">
              <a:buNone/>
            </a:pPr>
            <a:endParaRPr lang="en-US" dirty="0">
              <a:latin typeface="Aptos" panose="020B0004020202020204" pitchFamily="34" charset="0"/>
            </a:endParaRPr>
          </a:p>
          <a:p>
            <a:pPr>
              <a:buFontTx/>
              <a:buChar char="-"/>
            </a:pPr>
            <a:r>
              <a:rPr lang="en-US" dirty="0">
                <a:latin typeface="Aptos" panose="020B0004020202020204" pitchFamily="34" charset="0"/>
              </a:rPr>
              <a:t>This is a 42% reduction in gun violence in Culver City.</a:t>
            </a:r>
          </a:p>
          <a:p>
            <a:pPr marL="0" indent="0">
              <a:buNone/>
            </a:pPr>
            <a:endParaRPr lang="en-US" dirty="0"/>
          </a:p>
          <a:p>
            <a:pPr marL="457200" lvl="1" indent="0">
              <a:buNone/>
            </a:pPr>
            <a:endParaRPr lang="en-US" dirty="0">
              <a:latin typeface="Aptos" panose="020B0004020202020204" pitchFamily="34" charset="0"/>
            </a:endParaRPr>
          </a:p>
          <a:p>
            <a:pPr marL="0" indent="0">
              <a:buNone/>
            </a:pPr>
            <a:endParaRPr lang="en-US" dirty="0"/>
          </a:p>
        </p:txBody>
      </p:sp>
      <p:pic>
        <p:nvPicPr>
          <p:cNvPr id="4" name="Picture 3">
            <a:extLst>
              <a:ext uri="{FF2B5EF4-FFF2-40B4-BE49-F238E27FC236}">
                <a16:creationId xmlns:a16="http://schemas.microsoft.com/office/drawing/2014/main" id="{4948F5A6-0E7C-F35F-D34F-6760D04E5374}"/>
              </a:ext>
            </a:extLst>
          </p:cNvPr>
          <p:cNvPicPr>
            <a:picLocks noChangeAspect="1"/>
          </p:cNvPicPr>
          <p:nvPr/>
        </p:nvPicPr>
        <p:blipFill>
          <a:blip r:embed="rId2"/>
          <a:stretch>
            <a:fillRect/>
          </a:stretch>
        </p:blipFill>
        <p:spPr>
          <a:xfrm>
            <a:off x="361950" y="3879197"/>
            <a:ext cx="2274005" cy="2584928"/>
          </a:xfrm>
          <a:prstGeom prst="rect">
            <a:avLst/>
          </a:prstGeom>
        </p:spPr>
      </p:pic>
      <p:sp>
        <p:nvSpPr>
          <p:cNvPr id="5" name="TextBox 4">
            <a:extLst>
              <a:ext uri="{FF2B5EF4-FFF2-40B4-BE49-F238E27FC236}">
                <a16:creationId xmlns:a16="http://schemas.microsoft.com/office/drawing/2014/main" id="{6AF091CF-BEE5-C8B7-AA2F-5DCE17B973DF}"/>
              </a:ext>
            </a:extLst>
          </p:cNvPr>
          <p:cNvSpPr txBox="1"/>
          <p:nvPr/>
        </p:nvSpPr>
        <p:spPr>
          <a:xfrm>
            <a:off x="2915216" y="497941"/>
            <a:ext cx="9062519" cy="707886"/>
          </a:xfrm>
          <a:prstGeom prst="rect">
            <a:avLst/>
          </a:prstGeom>
          <a:noFill/>
        </p:spPr>
        <p:txBody>
          <a:bodyPr wrap="square" rtlCol="0">
            <a:spAutoFit/>
          </a:bodyPr>
          <a:lstStyle/>
          <a:p>
            <a:pPr algn="ctr"/>
            <a:r>
              <a:rPr lang="en-US" sz="4000" b="1" u="sng" dirty="0"/>
              <a:t>Culver City PD’s Impact on Gun Violence</a:t>
            </a:r>
          </a:p>
        </p:txBody>
      </p:sp>
    </p:spTree>
    <p:extLst>
      <p:ext uri="{BB962C8B-B14F-4D97-AF65-F5344CB8AC3E}">
        <p14:creationId xmlns:p14="http://schemas.microsoft.com/office/powerpoint/2010/main" val="424889468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5809</TotalTime>
  <Words>1066</Words>
  <Application>Microsoft Office PowerPoint</Application>
  <PresentationFormat>Widescreen</PresentationFormat>
  <Paragraphs>106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Calibri</vt:lpstr>
      <vt:lpstr>Calibri Light</vt:lpstr>
      <vt:lpstr>Symbol</vt:lpstr>
      <vt:lpstr>Office Theme</vt:lpstr>
      <vt:lpstr>             </vt:lpstr>
      <vt:lpstr>What is a Gun Violence Restraining Order (GVRO)? </vt:lpstr>
      <vt:lpstr>Types of GVRO </vt:lpstr>
      <vt:lpstr> Who can request a GVRO?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Manny Cid  Culver City Police Department   Manuel.cid@culvercity.org</dc:title>
  <dc:creator>Martinez, Luis</dc:creator>
  <cp:lastModifiedBy>Martinez, Luis</cp:lastModifiedBy>
  <cp:revision>310</cp:revision>
  <cp:lastPrinted>2020-08-20T15:15:52Z</cp:lastPrinted>
  <dcterms:created xsi:type="dcterms:W3CDTF">2020-08-17T18:08:46Z</dcterms:created>
  <dcterms:modified xsi:type="dcterms:W3CDTF">2024-06-25T00:08:24Z</dcterms:modified>
</cp:coreProperties>
</file>