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5" r:id="rId5"/>
    <p:sldId id="435" r:id="rId6"/>
    <p:sldId id="441" r:id="rId7"/>
    <p:sldId id="442" r:id="rId8"/>
    <p:sldId id="445" r:id="rId9"/>
    <p:sldId id="449" r:id="rId10"/>
    <p:sldId id="450" r:id="rId11"/>
    <p:sldId id="451" r:id="rId12"/>
    <p:sldId id="452" r:id="rId13"/>
    <p:sldId id="453" r:id="rId14"/>
    <p:sldId id="454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13" autoAdjust="0"/>
  </p:normalViewPr>
  <p:slideViewPr>
    <p:cSldViewPr snapToGrid="0">
      <p:cViewPr varScale="1">
        <p:scale>
          <a:sx n="146" d="100"/>
          <a:sy n="146" d="100"/>
        </p:scale>
        <p:origin x="78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3D68-BE95-A8F1-569F-F482B449A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B884F-A79A-5D9E-2664-8A5535D40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4A166-FB07-FFFF-EF04-7EA3B2A1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BCBE4-910D-8F78-4116-66F647F5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FFCC-FC76-E194-AFF1-71934455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1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BAE9-D57D-9926-EB81-CCBEA849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4DDB4-EF87-EC27-953D-959A88CD2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7167F-E865-3DA3-4505-C29384DE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FA45-E487-561F-B07A-C2552B67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EBBD2-61E7-DB67-106A-0BED3FA1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6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37EE7-FB99-1AE8-CED1-519EDAE92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90B5A-0E32-7896-06FC-9D915F25A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6C07F-5013-A309-DAC7-7A4B3AD6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AC65C-BAEE-633B-524B-D27F4A9C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F2292-7D24-261F-F4C5-25CA1037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4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F510-D515-9197-BA49-42C46B87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21FBE-2558-84BB-9F8C-C7077A23C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B598F-CECF-B49A-4B2C-E3E333FE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66EB0-A132-B5AA-5771-8FDC5447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AD548-C2DE-EF48-3771-B1E4419D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2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8859D-9BA8-F81F-C36E-25550AA0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7911-21E0-47A4-F46B-F261D67F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E0DFE-7D29-8203-66E4-D4E6DD8B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F2088-DAEA-3591-7FF2-24BFEA7B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59BCA-AFC1-47C4-BA5D-3B1C03F3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9FDE5-D666-3F8B-1EA9-F707DBBF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78D97-96C7-0260-9171-BB084B7BE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5F577-D91D-CF90-2B76-46739E1FB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6B9B8-510E-97B6-5A6E-272D4DD2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327FB-F51B-26C1-CD20-247E27A7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BC4E-94B7-7CE9-EFA2-B1570976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0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62C3-996A-3DCE-6D60-D1A2F8E0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B1013-C215-E04E-5C0D-10863C53A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E517B-088D-524A-780F-55629654A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66E57-D764-8AD7-83E1-B83C8CB4F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6ABCEA-4F9F-2CC3-047A-756D4F1BF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5F0BA0-5E11-A6FD-484E-2D98FEE0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E1390-0868-1099-6196-5A95E308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526B0-A04B-9E34-DFE7-05BBE1FE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AA07-1275-9313-1E2E-B7B64460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BF0AE-7B6F-6B9F-F70D-86CF6766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937FC-A57B-C791-BDB3-E7DD2AEC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F1331-8FB6-BECF-1F61-9F822E04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F253A-0B7B-4024-AACF-A2617EB27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5757F-9FED-A601-B33A-B5CA034D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D91B8-455A-43A4-0363-E0C62D96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0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FE5D-9345-BCB3-CBC5-7C3A65DA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8B3CA-D921-4190-2CEA-AFF4546B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129C7-E7B2-6F79-0018-D45BA831A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E2C37-1230-8390-C87E-56AFDDB9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E1115-BD82-7523-1318-B836C29D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6C0ED-38EB-054C-B88A-6949D75E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9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D428-A4E5-3B35-900A-A4DB487F3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87B31-E0C3-11B7-29E0-4CC1B2B96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BD85D-88BD-EA3A-D5F2-92773AD17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1222F-77C5-19C9-93D2-01FDBC136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8379B-37E6-E979-B1C3-480A9121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5D5BA-146C-7B60-2D49-E23D9FA6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7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5A1A68-040A-3C6F-2216-486B70AE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9FFA2-F31B-8609-3BA7-FD1253F6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9B203-9FEA-7EC8-C6E4-F09C930CD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35B6C-B3DA-4E87-9056-B3B46F1329B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43C3-7BB7-B2C9-148F-7E7579434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A755-7514-DAB8-601D-134E2EB59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5A731-B458-4AD1-A0B1-272DF2DB8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1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sky, nature, sunset&#10;&#10;Description automatically generated">
            <a:extLst>
              <a:ext uri="{FF2B5EF4-FFF2-40B4-BE49-F238E27FC236}">
                <a16:creationId xmlns:a16="http://schemas.microsoft.com/office/drawing/2014/main" id="{815C9CF5-D890-BF01-A34A-EE87D512D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" y="0"/>
            <a:ext cx="12161520" cy="810844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01DE74-8165-68BE-D0A9-8566687DC32E}"/>
              </a:ext>
            </a:extLst>
          </p:cNvPr>
          <p:cNvSpPr/>
          <p:nvPr/>
        </p:nvSpPr>
        <p:spPr>
          <a:xfrm>
            <a:off x="15240" y="0"/>
            <a:ext cx="12161520" cy="8187068"/>
          </a:xfrm>
          <a:prstGeom prst="rect">
            <a:avLst/>
          </a:prstGeom>
          <a:solidFill>
            <a:schemeClr val="accent1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56007-A63A-BD94-5240-DCA85D06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32" y="2316079"/>
            <a:ext cx="10690056" cy="320951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n-lt"/>
              </a:rPr>
              <a:t>Police Sub Committee  Meeting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			  October 28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,2025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E502D6-64F9-C0A7-10AF-BC48B7871322}"/>
              </a:ext>
            </a:extLst>
          </p:cNvPr>
          <p:cNvSpPr txBox="1">
            <a:spLocks/>
          </p:cNvSpPr>
          <p:nvPr/>
        </p:nvSpPr>
        <p:spPr>
          <a:xfrm>
            <a:off x="5410458" y="466611"/>
            <a:ext cx="6411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CITY OF CULVER CITY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E37015-3866-920B-9ED7-9BFE030FCC19}"/>
              </a:ext>
            </a:extLst>
          </p:cNvPr>
          <p:cNvSpPr txBox="1">
            <a:spLocks/>
          </p:cNvSpPr>
          <p:nvPr/>
        </p:nvSpPr>
        <p:spPr>
          <a:xfrm>
            <a:off x="4761411" y="979714"/>
            <a:ext cx="7060371" cy="1514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Captain Andrew Bellante</a:t>
            </a:r>
          </a:p>
        </p:txBody>
      </p:sp>
    </p:spTree>
    <p:extLst>
      <p:ext uri="{BB962C8B-B14F-4D97-AF65-F5344CB8AC3E}">
        <p14:creationId xmlns:p14="http://schemas.microsoft.com/office/powerpoint/2010/main" val="186864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08CEC-E090-13FF-8374-C6A93D2A2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C1F121-6395-98EE-894A-9E0A5CAF16CF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5073968-340B-BE15-DA35-AEBD8A354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21F7923D-9F77-91EF-093C-10B7E70F222D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Benchmarking Technique #5: Traffic Collision Data 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4B238-97E8-EA91-0258-20CCCE33374D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7A60D-AD35-42D1-B793-775C5D561431}"/>
              </a:ext>
            </a:extLst>
          </p:cNvPr>
          <p:cNvSpPr txBox="1"/>
          <p:nvPr/>
        </p:nvSpPr>
        <p:spPr>
          <a:xfrm>
            <a:off x="568976" y="1013675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EE04E3-2370-F134-61EF-0685E5B26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6" y="1351884"/>
            <a:ext cx="4389574" cy="3849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7F9F7-1E03-FBAD-2EFE-48C1418B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133" y="1590608"/>
            <a:ext cx="4389574" cy="3676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B2768-7CA5-7C03-F02D-08EBA407E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224" y="4674311"/>
            <a:ext cx="2583340" cy="20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8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F9D5F-D9CA-69A0-2215-2985DD813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5897B9-468B-CC4B-91A4-D841264A5834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7E4211E-7181-ECB6-138C-15921BC8B3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669DFEDE-1DCB-DC10-BF54-0AE96D4E9DE5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			                            Executive Summary 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726EB-08F6-1718-F368-B6EB2E76F0A0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327C6-C901-4F81-93F5-7A603C841F86}"/>
              </a:ext>
            </a:extLst>
          </p:cNvPr>
          <p:cNvSpPr txBox="1"/>
          <p:nvPr/>
        </p:nvSpPr>
        <p:spPr>
          <a:xfrm>
            <a:off x="568976" y="1013675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BD752-FB68-AF49-0D6A-BF983D83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3" y="1013674"/>
            <a:ext cx="10214248" cy="58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2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1E83E-BAEB-A4B1-4DA6-4C4BE503A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D49C1F-B9A3-7A5F-33C7-6C472D96E37D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AFA4F1A-EC04-D09C-0EFF-28EEECDBB1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F3C86085-BDDF-29A8-82B8-C430C6B1319E}"/>
              </a:ext>
            </a:extLst>
          </p:cNvPr>
          <p:cNvSpPr/>
          <p:nvPr/>
        </p:nvSpPr>
        <p:spPr>
          <a:xfrm>
            <a:off x="-152400" y="0"/>
            <a:ext cx="12192000" cy="992605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Arial Nova Light" panose="020B0304020202020204" pitchFamily="34" charset="0"/>
              </a:rPr>
              <a:t>          </a:t>
            </a: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What is the Racial Identity Profiling Act 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6A5F8-D0C7-085D-8DCE-6F3FB3FE6CA9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5DC918-C378-3C2F-0333-D7C13068197C}"/>
              </a:ext>
            </a:extLst>
          </p:cNvPr>
          <p:cNvSpPr txBox="1"/>
          <p:nvPr/>
        </p:nvSpPr>
        <p:spPr>
          <a:xfrm>
            <a:off x="535405" y="1123421"/>
            <a:ext cx="10214248" cy="5028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en-US" sz="28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Assembly Bill 953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b="1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Reported to California Department of Justice (DOJ)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b="1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kern="1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Reviewed </a:t>
            </a:r>
            <a:r>
              <a:rPr lang="en-US" sz="2800" b="1" kern="10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California State </a:t>
            </a:r>
            <a:r>
              <a:rPr lang="en-US" sz="2800" b="1" kern="1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RIPA Board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b="1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en-US" sz="2800" b="1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3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7DAB-9F57-1603-6B8A-A7125E00A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1B5924B-DB77-9675-57A8-EC604637E05B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9B6EA50-DBA0-D3E7-9F80-D9D562299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BA34607F-ACAD-5C30-D3D3-131413C7571B}"/>
              </a:ext>
            </a:extLst>
          </p:cNvPr>
          <p:cNvSpPr/>
          <p:nvPr/>
        </p:nvSpPr>
        <p:spPr>
          <a:xfrm>
            <a:off x="0" y="0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                    Culver City Daytime Population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70E13-6873-560C-9B92-8845EBD607C5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3A3A7-2940-EC4A-A0CA-E1ADCE2D4B2C}"/>
              </a:ext>
            </a:extLst>
          </p:cNvPr>
          <p:cNvSpPr txBox="1"/>
          <p:nvPr/>
        </p:nvSpPr>
        <p:spPr>
          <a:xfrm>
            <a:off x="535405" y="1123421"/>
            <a:ext cx="10214248" cy="7324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Culver City Daytime Population estimated to be approximately 300,000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b="1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Design Assessment Team (SDAT) Report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b="1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ALPR Cameras- Over 19.3 Million Reads a Month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b="1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Light Camera Data- 96% of vehicles NOT registered to CC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b="1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100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92% of detentions in 2024 did NOT reside in Culver City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7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11E9-256D-D3A1-4B1C-619F8923C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9F8F6C-1790-A5C7-C3B3-8AC9592D0370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FD11CCA4-B53B-4BC0-76F5-719B041312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619D61AB-FCEA-14D8-561D-8D14E53996FA}"/>
              </a:ext>
            </a:extLst>
          </p:cNvPr>
          <p:cNvSpPr/>
          <p:nvPr/>
        </p:nvSpPr>
        <p:spPr>
          <a:xfrm>
            <a:off x="0" y="0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                            2024 RIPA Data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0CACB-A0A1-9EEC-2ACF-97306FC8C6C2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851FE-E992-558F-5509-987E347A0616}"/>
              </a:ext>
            </a:extLst>
          </p:cNvPr>
          <p:cNvSpPr txBox="1"/>
          <p:nvPr/>
        </p:nvSpPr>
        <p:spPr>
          <a:xfrm>
            <a:off x="535405" y="1123421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E91B9A-4E7A-25CF-928B-2F7014C1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906" y="1074525"/>
            <a:ext cx="3724795" cy="2922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F80EC0-FEA6-3C60-FD7C-B9A34882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59" y="3861487"/>
            <a:ext cx="3299255" cy="3039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04D737-353F-CDD5-334F-3DAB14CF8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672" y="3861487"/>
            <a:ext cx="3343051" cy="29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DC2F-7D21-2A24-3221-A0228478F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70C503-2BAD-C9F3-5ABB-ACD96896A4EB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7177733-751E-A520-2EA5-BD19CF55D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849E15DA-BEF2-FA50-291B-1E2373F09433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                 Culver </a:t>
            </a: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City </a:t>
            </a:r>
            <a:r>
              <a:rPr lang="en-US" sz="4000" b="1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Residential Population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B7204-660E-899A-7683-7A647AC72239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C1A5D-2535-5FE0-7ED0-C3BAD1AEDB25}"/>
              </a:ext>
            </a:extLst>
          </p:cNvPr>
          <p:cNvSpPr txBox="1"/>
          <p:nvPr/>
        </p:nvSpPr>
        <p:spPr>
          <a:xfrm>
            <a:off x="521379" y="1123420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E2B9E-BAE0-8D7D-75FB-534FF434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73" y="2157494"/>
            <a:ext cx="3881356" cy="3661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4461CC-42B7-7A01-9AB5-C92A49C1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497" y="1713701"/>
            <a:ext cx="3724795" cy="35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1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74904-9782-0F47-A74A-415DB8297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DD86577-7869-C39A-D221-EEECDFCBDFE7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5430684-DB69-4F62-1A33-365A19807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47A8BEB2-CFE3-74B5-E5EC-898F95F0E063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   Benchmarking Technique #1: Bordering Regions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57214-35F4-8C63-4D11-9A466CCD1815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89ECE-8E1B-A8DA-949E-B4473E2B546F}"/>
              </a:ext>
            </a:extLst>
          </p:cNvPr>
          <p:cNvSpPr txBox="1"/>
          <p:nvPr/>
        </p:nvSpPr>
        <p:spPr>
          <a:xfrm>
            <a:off x="546957" y="1123420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02C6B-84EB-194E-D1E3-50044E09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98" y="3839302"/>
            <a:ext cx="3724979" cy="2926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CB6E1A-1AB0-0AE9-576F-AB62C23D4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166" y="3581400"/>
            <a:ext cx="2963271" cy="3026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05795F-2164-64C2-2C1A-BD1D7D751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804" y="1159621"/>
            <a:ext cx="6354062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9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48AA8-7ED4-EB18-470A-80BC589B8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4D5356-4A46-EA1D-775B-46C24801491D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CE20BEFD-0860-483D-1546-D77F4B6E80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137DC15E-F07E-3A4B-2939-774B88EF6C23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   Benchmarking Technique #2: Arrest Data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CA698-DABB-9326-AC24-8F3B43B08A36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57A55-4F7B-9FCC-CC5E-9B7AAB904783}"/>
              </a:ext>
            </a:extLst>
          </p:cNvPr>
          <p:cNvSpPr txBox="1"/>
          <p:nvPr/>
        </p:nvSpPr>
        <p:spPr>
          <a:xfrm>
            <a:off x="521379" y="1123420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E72CCD-A90B-CBB5-C772-6ABB515A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518" y="1301994"/>
            <a:ext cx="3881356" cy="2861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A42674-DB80-1C5D-87B0-437E6558A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82" y="3996898"/>
            <a:ext cx="9686945" cy="28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E285-9E84-064C-D80F-554D85E5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1BD3014-7A10-CF57-B21B-534771ABE1FE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5786247-101D-8B9A-217E-BA7FB6601E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471DEA45-AC26-E402-156A-052761D75BFC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   Benchmarking Technique #3: Violent Crime Data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2DB87-F740-4126-6BFE-7B16D57E2598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B4B8C-0443-989E-6411-799417CB40E8}"/>
              </a:ext>
            </a:extLst>
          </p:cNvPr>
          <p:cNvSpPr txBox="1"/>
          <p:nvPr/>
        </p:nvSpPr>
        <p:spPr>
          <a:xfrm>
            <a:off x="568976" y="1013675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56B70-DB8B-717C-B1A9-B890643A1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890" y="1816011"/>
            <a:ext cx="4134424" cy="4271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7A03F-23C4-F125-4813-0078EED6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00" y="2065393"/>
            <a:ext cx="3881355" cy="41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730E1-3306-439E-1441-3821278A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EAE350-5AE8-A683-4B20-F9C390AAC07D}"/>
              </a:ext>
            </a:extLst>
          </p:cNvPr>
          <p:cNvSpPr txBox="1"/>
          <p:nvPr/>
        </p:nvSpPr>
        <p:spPr>
          <a:xfrm>
            <a:off x="-70355" y="92364"/>
            <a:ext cx="12262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Organizational Chart</a:t>
            </a:r>
            <a:endParaRPr lang="en-US" sz="40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CB566D97-C691-490E-D49F-668A89A1A2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Parallelogram 17">
            <a:extLst>
              <a:ext uri="{FF2B5EF4-FFF2-40B4-BE49-F238E27FC236}">
                <a16:creationId xmlns:a16="http://schemas.microsoft.com/office/drawing/2014/main" id="{8E8591B8-DAE0-7845-48A6-41FC889FEF5A}"/>
              </a:ext>
            </a:extLst>
          </p:cNvPr>
          <p:cNvSpPr/>
          <p:nvPr/>
        </p:nvSpPr>
        <p:spPr>
          <a:xfrm>
            <a:off x="0" y="-17381"/>
            <a:ext cx="12192000" cy="1031056"/>
          </a:xfrm>
          <a:custGeom>
            <a:avLst/>
            <a:gdLst>
              <a:gd name="connsiteX0" fmla="*/ 0 w 12954000"/>
              <a:gd name="connsiteY0" fmla="*/ 1031056 h 1031056"/>
              <a:gd name="connsiteX1" fmla="*/ 515528 w 12954000"/>
              <a:gd name="connsiteY1" fmla="*/ 0 h 1031056"/>
              <a:gd name="connsiteX2" fmla="*/ 12954000 w 12954000"/>
              <a:gd name="connsiteY2" fmla="*/ 0 h 1031056"/>
              <a:gd name="connsiteX3" fmla="*/ 12438472 w 12954000"/>
              <a:gd name="connsiteY3" fmla="*/ 1031056 h 1031056"/>
              <a:gd name="connsiteX4" fmla="*/ 0 w 12954000"/>
              <a:gd name="connsiteY4" fmla="*/ 1031056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1963459 w 12478987"/>
              <a:gd name="connsiteY3" fmla="*/ 1031056 h 1031056"/>
              <a:gd name="connsiteX4" fmla="*/ 0 w 12478987"/>
              <a:gd name="connsiteY4" fmla="*/ 1007305 h 1031056"/>
              <a:gd name="connsiteX0" fmla="*/ 0 w 12478987"/>
              <a:gd name="connsiteY0" fmla="*/ 1007305 h 1031056"/>
              <a:gd name="connsiteX1" fmla="*/ 40515 w 12478987"/>
              <a:gd name="connsiteY1" fmla="*/ 0 h 1031056"/>
              <a:gd name="connsiteX2" fmla="*/ 12478987 w 12478987"/>
              <a:gd name="connsiteY2" fmla="*/ 0 h 1031056"/>
              <a:gd name="connsiteX3" fmla="*/ 12474098 w 12478987"/>
              <a:gd name="connsiteY3" fmla="*/ 1031056 h 1031056"/>
              <a:gd name="connsiteX4" fmla="*/ 0 w 12478987"/>
              <a:gd name="connsiteY4" fmla="*/ 1007305 h 1031056"/>
              <a:gd name="connsiteX0" fmla="*/ 6986 w 12485973"/>
              <a:gd name="connsiteY0" fmla="*/ 1007305 h 1031056"/>
              <a:gd name="connsiteX1" fmla="*/ 0 w 12485973"/>
              <a:gd name="connsiteY1" fmla="*/ 0 h 1031056"/>
              <a:gd name="connsiteX2" fmla="*/ 12485973 w 12485973"/>
              <a:gd name="connsiteY2" fmla="*/ 0 h 1031056"/>
              <a:gd name="connsiteX3" fmla="*/ 12481084 w 12485973"/>
              <a:gd name="connsiteY3" fmla="*/ 1031056 h 1031056"/>
              <a:gd name="connsiteX4" fmla="*/ 6986 w 12485973"/>
              <a:gd name="connsiteY4" fmla="*/ 1007305 h 10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5973" h="1031056">
                <a:moveTo>
                  <a:pt x="6986" y="1007305"/>
                </a:moveTo>
                <a:cubicBezTo>
                  <a:pt x="4657" y="671537"/>
                  <a:pt x="2329" y="335768"/>
                  <a:pt x="0" y="0"/>
                </a:cubicBezTo>
                <a:lnTo>
                  <a:pt x="12485973" y="0"/>
                </a:lnTo>
                <a:cubicBezTo>
                  <a:pt x="12484343" y="343685"/>
                  <a:pt x="12482714" y="687371"/>
                  <a:pt x="12481084" y="1031056"/>
                </a:cubicBezTo>
                <a:lnTo>
                  <a:pt x="6986" y="100730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ctr" rotWithShape="0">
              <a:srgbClr val="534C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rPr>
              <a:t> Benchmarking Technique #4: Red Light Camera Data </a:t>
            </a:r>
            <a:endParaRPr kumimoji="0" lang="ur-PK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11529-4EBB-0B5A-C66F-11679B5B9EB5}"/>
              </a:ext>
            </a:extLst>
          </p:cNvPr>
          <p:cNvSpPr txBox="1"/>
          <p:nvPr/>
        </p:nvSpPr>
        <p:spPr>
          <a:xfrm>
            <a:off x="595208" y="3165901"/>
            <a:ext cx="334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UPDATE WITH DEPARTMENT PHOTOS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739F4-2C10-939B-2D10-B1D06D29979F}"/>
              </a:ext>
            </a:extLst>
          </p:cNvPr>
          <p:cNvSpPr txBox="1"/>
          <p:nvPr/>
        </p:nvSpPr>
        <p:spPr>
          <a:xfrm>
            <a:off x="568976" y="1013675"/>
            <a:ext cx="10214248" cy="1453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kern="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A548CE-84BC-5177-319C-CFECC889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890" y="1816011"/>
            <a:ext cx="3881356" cy="3849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FD092-62FE-0819-8A1B-4AE0CA27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927" y="1598600"/>
            <a:ext cx="3881355" cy="35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7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udget" ma:contentTypeID="0x0101007DDCC9BB25BE29478F394F902FD3F4020013C20467F74A3A4B970A81FA0115FEAF" ma:contentTypeVersion="22" ma:contentTypeDescription="" ma:contentTypeScope="" ma:versionID="af87413b71fca3c615f2a2ebe7651f02">
  <xsd:schema xmlns:xsd="http://www.w3.org/2001/XMLSchema" xmlns:xs="http://www.w3.org/2001/XMLSchema" xmlns:p="http://schemas.microsoft.com/office/2006/metadata/properties" xmlns:ns1="http://schemas.microsoft.com/sharepoint/v3" xmlns:ns2="588b083b-b34f-4a15-bdff-4708d7099b3c" xmlns:ns3="http://schemas.microsoft.com/sharepoint/v3/fields" xmlns:ns4="d1534a2f-f536-41be-b69a-3c8ef162dc5e" xmlns:ns5="c8545394-d62f-41c5-826e-7d433587fcad" targetNamespace="http://schemas.microsoft.com/office/2006/metadata/properties" ma:root="true" ma:fieldsID="beeeadfd85e5a0991a1ff8b2241cca99" ns1:_="" ns2:_="" ns3:_="" ns4:_="" ns5:_="">
    <xsd:import namespace="http://schemas.microsoft.com/sharepoint/v3"/>
    <xsd:import namespace="588b083b-b34f-4a15-bdff-4708d7099b3c"/>
    <xsd:import namespace="http://schemas.microsoft.com/sharepoint/v3/fields"/>
    <xsd:import namespace="d1534a2f-f536-41be-b69a-3c8ef162dc5e"/>
    <xsd:import namespace="c8545394-d62f-41c5-826e-7d433587fcad"/>
    <xsd:element name="properties">
      <xsd:complexType>
        <xsd:sequence>
          <xsd:element name="documentManagement">
            <xsd:complexType>
              <xsd:all>
                <xsd:element ref="ns2:Doc_x0020_Id" minOccurs="0"/>
                <xsd:element ref="ns2:Tracking_x0020_Number" minOccurs="0"/>
                <xsd:element ref="ns2:Originator_x0020_Submit_x0020_Date" minOccurs="0"/>
                <xsd:element ref="ns2:Department_x0020_Review_x0020_Date" minOccurs="0"/>
                <xsd:element ref="ns2:Budget_x0020_Review_x0020_Date" minOccurs="0"/>
                <xsd:element ref="ns2:Entered_x0020_to_x0020_JDE_x0020_Date" minOccurs="0"/>
                <xsd:element ref="ns2:Total_x0020_Amount" minOccurs="0"/>
                <xsd:element ref="ns2:Originator" minOccurs="0"/>
                <xsd:element ref="ns1:ol_Department" minOccurs="0"/>
                <xsd:element ref="ns2:Fiscal_x0020_Year" minOccurs="0"/>
                <xsd:element ref="ns3:_Status" minOccurs="0"/>
                <xsd:element ref="ns2:Department_x0020_Review_x0020_By" minOccurs="0"/>
                <xsd:element ref="ns2:Budget_x0020_Review_x0020_By" minOccurs="0"/>
                <xsd:element ref="ns2:Entered_x0020_to_x0020_JDE_x0020_By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2:SharedWithUsers" minOccurs="0"/>
                <xsd:element ref="ns2:SharedWithDetails" minOccurs="0"/>
                <xsd:element ref="ns4:MediaServiceGenerationTime" minOccurs="0"/>
                <xsd:element ref="ns4:MediaServiceEventHashCode" minOccurs="0"/>
                <xsd:element ref="ns4:lcf76f155ced4ddcb4097134ff3c332f" minOccurs="0"/>
                <xsd:element ref="ns5:TaxCatchAll" minOccurs="0"/>
                <xsd:element ref="ns4:MediaServiceOCR" minOccurs="0"/>
                <xsd:element ref="ns4:MediaServiceLocation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ol_Department" ma:index="16" nillable="true" ma:displayName="Department" ma:description="" ma:internalName="ol_Department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b083b-b34f-4a15-bdff-4708d7099b3c" elementFormDefault="qualified">
    <xsd:import namespace="http://schemas.microsoft.com/office/2006/documentManagement/types"/>
    <xsd:import namespace="http://schemas.microsoft.com/office/infopath/2007/PartnerControls"/>
    <xsd:element name="Doc_x0020_Id" ma:index="8" nillable="true" ma:displayName="Doc Id" ma:internalName="Doc_x0020_Id" ma:readOnly="false" ma:percentage="FALSE">
      <xsd:simpleType>
        <xsd:restriction base="dms:Number"/>
      </xsd:simpleType>
    </xsd:element>
    <xsd:element name="Tracking_x0020_Number" ma:index="9" nillable="true" ma:displayName="Tracking Number" ma:internalName="Tracking_x0020_Number" ma:readOnly="false" ma:percentage="FALSE">
      <xsd:simpleType>
        <xsd:restriction base="dms:Number"/>
      </xsd:simpleType>
    </xsd:element>
    <xsd:element name="Originator_x0020_Submit_x0020_Date" ma:index="10" nillable="true" ma:displayName="Originator Submit Date" ma:format="DateOnly" ma:internalName="Originator_x0020_Submit_x0020_Date" ma:readOnly="false">
      <xsd:simpleType>
        <xsd:restriction base="dms:DateTime"/>
      </xsd:simpleType>
    </xsd:element>
    <xsd:element name="Department_x0020_Review_x0020_Date" ma:index="11" nillable="true" ma:displayName="Department Review Date" ma:format="DateOnly" ma:internalName="Department_x0020_Review_x0020_Date" ma:readOnly="false">
      <xsd:simpleType>
        <xsd:restriction base="dms:DateTime"/>
      </xsd:simpleType>
    </xsd:element>
    <xsd:element name="Budget_x0020_Review_x0020_Date" ma:index="12" nillable="true" ma:displayName="Budget Review Date" ma:format="DateOnly" ma:internalName="Budget_x0020_Review_x0020_Date" ma:readOnly="false">
      <xsd:simpleType>
        <xsd:restriction base="dms:DateTime"/>
      </xsd:simpleType>
    </xsd:element>
    <xsd:element name="Entered_x0020_to_x0020_JDE_x0020_Date" ma:index="13" nillable="true" ma:displayName="Entered to JDE Date" ma:format="DateOnly" ma:internalName="Entered_x0020_to_x0020_JDE_x0020_Date" ma:readOnly="false">
      <xsd:simpleType>
        <xsd:restriction base="dms:DateTime"/>
      </xsd:simpleType>
    </xsd:element>
    <xsd:element name="Total_x0020_Amount" ma:index="14" nillable="true" ma:displayName="Total Amount" ma:internalName="Total_x0020_Amount" ma:readOnly="false">
      <xsd:simpleType>
        <xsd:restriction base="dms:Text">
          <xsd:maxLength value="255"/>
        </xsd:restriction>
      </xsd:simpleType>
    </xsd:element>
    <xsd:element name="Originator" ma:index="15" nillable="true" ma:displayName="Originator" ma:internalName="Originator" ma:readOnly="false">
      <xsd:simpleType>
        <xsd:restriction base="dms:Text">
          <xsd:maxLength value="255"/>
        </xsd:restriction>
      </xsd:simpleType>
    </xsd:element>
    <xsd:element name="Fiscal_x0020_Year" ma:index="18" nillable="true" ma:displayName="Fiscal Year" ma:internalName="Fiscal_x0020_Year" ma:readOnly="false">
      <xsd:simpleType>
        <xsd:restriction base="dms:Text">
          <xsd:maxLength value="255"/>
        </xsd:restriction>
      </xsd:simpleType>
    </xsd:element>
    <xsd:element name="Department_x0020_Review_x0020_By" ma:index="20" nillable="true" ma:displayName="Department Review By" ma:internalName="Department_x0020_Review_x0020_By" ma:readOnly="false">
      <xsd:simpleType>
        <xsd:restriction base="dms:Text">
          <xsd:maxLength value="255"/>
        </xsd:restriction>
      </xsd:simpleType>
    </xsd:element>
    <xsd:element name="Budget_x0020_Review_x0020_By" ma:index="21" nillable="true" ma:displayName="Budget Review By" ma:internalName="Budget_x0020_Review_x0020_By" ma:readOnly="false">
      <xsd:simpleType>
        <xsd:restriction base="dms:Text">
          <xsd:maxLength value="255"/>
        </xsd:restriction>
      </xsd:simpleType>
    </xsd:element>
    <xsd:element name="Entered_x0020_to_x0020_JDE_x0020_By" ma:index="22" nillable="true" ma:displayName="Entered to JDE By" ma:internalName="Entered_x0020_to_x0020_JDE_x0020_By" ma:readOnly="false">
      <xsd:simpleType>
        <xsd:restriction base="dms:Text">
          <xsd:maxLength value="255"/>
        </xsd:restriction>
      </xsd:simple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9" nillable="true" ma:displayName="Status" ma:default="Not Started" ma:format="Dropdown" ma:internalName="_Status" ma:readOnly="false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34a2f-f536-41be-b69a-3c8ef162dc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02f0037f-cd93-4add-9593-3c65ef38b2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3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45394-d62f-41c5-826e-7d433587fcad" elementFormDefault="qualified">
    <xsd:import namespace="http://schemas.microsoft.com/office/2006/documentManagement/types"/>
    <xsd:import namespace="http://schemas.microsoft.com/office/infopath/2007/PartnerControls"/>
    <xsd:element name="TaxCatchAll" ma:index="33" nillable="true" ma:displayName="Taxonomy Catch All Column" ma:hidden="true" ma:list="{80405a87-bdc3-4e3c-8792-515ef259cabf}" ma:internalName="TaxCatchAll" ma:showField="CatchAllData" ma:web="588b083b-b34f-4a15-bdff-4708d7099b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7" ma:displayName="Category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tered_x0020_to_x0020_JDE_x0020_By xmlns="588b083b-b34f-4a15-bdff-4708d7099b3c" xsi:nil="true"/>
    <Department_x0020_Review_x0020_Date xmlns="588b083b-b34f-4a15-bdff-4708d7099b3c" xsi:nil="true"/>
    <Doc_x0020_Id xmlns="588b083b-b34f-4a15-bdff-4708d7099b3c" xsi:nil="true"/>
    <Tracking_x0020_Number xmlns="588b083b-b34f-4a15-bdff-4708d7099b3c" xsi:nil="true"/>
    <Originator_x0020_Submit_x0020_Date xmlns="588b083b-b34f-4a15-bdff-4708d7099b3c" xsi:nil="true"/>
    <Total_x0020_Amount xmlns="588b083b-b34f-4a15-bdff-4708d7099b3c" xsi:nil="true"/>
    <_Status xmlns="http://schemas.microsoft.com/sharepoint/v3/fields">Not Started</_Status>
    <Fiscal_x0020_Year xmlns="588b083b-b34f-4a15-bdff-4708d7099b3c" xsi:nil="true"/>
    <Entered_x0020_to_x0020_JDE_x0020_Date xmlns="588b083b-b34f-4a15-bdff-4708d7099b3c" xsi:nil="true"/>
    <Budget_x0020_Review_x0020_By xmlns="588b083b-b34f-4a15-bdff-4708d7099b3c" xsi:nil="true"/>
    <TaxCatchAll xmlns="c8545394-d62f-41c5-826e-7d433587fcad" xsi:nil="true"/>
    <Originator xmlns="588b083b-b34f-4a15-bdff-4708d7099b3c" xsi:nil="true"/>
    <lcf76f155ced4ddcb4097134ff3c332f xmlns="d1534a2f-f536-41be-b69a-3c8ef162dc5e">
      <Terms xmlns="http://schemas.microsoft.com/office/infopath/2007/PartnerControls"/>
    </lcf76f155ced4ddcb4097134ff3c332f>
    <Budget_x0020_Review_x0020_Date xmlns="588b083b-b34f-4a15-bdff-4708d7099b3c" xsi:nil="true"/>
    <Department_x0020_Review_x0020_By xmlns="588b083b-b34f-4a15-bdff-4708d7099b3c" xsi:nil="true"/>
    <ol_Department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D8208D2-0A22-48D3-815E-CA74A0A588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EEE908-3E6E-44F2-A464-A2423D759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8b083b-b34f-4a15-bdff-4708d7099b3c"/>
    <ds:schemaRef ds:uri="http://schemas.microsoft.com/sharepoint/v3/fields"/>
    <ds:schemaRef ds:uri="d1534a2f-f536-41be-b69a-3c8ef162dc5e"/>
    <ds:schemaRef ds:uri="c8545394-d62f-41c5-826e-7d433587fc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5DA590-F20F-4E6B-948B-C75F845F974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588b083b-b34f-4a15-bdff-4708d7099b3c"/>
    <ds:schemaRef ds:uri="http://www.w3.org/XML/1998/namespace"/>
    <ds:schemaRef ds:uri="http://schemas.microsoft.com/office/2006/metadata/properties"/>
    <ds:schemaRef ds:uri="d1534a2f-f536-41be-b69a-3c8ef162dc5e"/>
    <ds:schemaRef ds:uri="http://schemas.openxmlformats.org/package/2006/metadata/core-properties"/>
    <ds:schemaRef ds:uri="http://purl.org/dc/terms/"/>
    <ds:schemaRef ds:uri="http://schemas.microsoft.com/sharepoint/v3/fields"/>
    <ds:schemaRef ds:uri="c8545394-d62f-41c5-826e-7d433587fcad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231</Words>
  <Application>Microsoft Office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Nova Light</vt:lpstr>
      <vt:lpstr>Calibri</vt:lpstr>
      <vt:lpstr>Calibri Light</vt:lpstr>
      <vt:lpstr>Helvetica</vt:lpstr>
      <vt:lpstr>Office Theme</vt:lpstr>
      <vt:lpstr>Police Sub Committee  Meeting      October 28th ,2025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WORK PLAN March 20/21, 2024</dc:title>
  <dc:creator>Shavelson, Elizabeth</dc:creator>
  <cp:lastModifiedBy>Bellante, Andrew</cp:lastModifiedBy>
  <cp:revision>99</cp:revision>
  <cp:lastPrinted>2025-02-10T17:46:25Z</cp:lastPrinted>
  <dcterms:created xsi:type="dcterms:W3CDTF">2024-03-07T23:39:06Z</dcterms:created>
  <dcterms:modified xsi:type="dcterms:W3CDTF">2025-10-14T21:38:15Z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0x0101007DDCC9BB25BE29478F394F902FD3F4020013C20467F74A3A4B970A81FA0115FEAF</vt:lpwstr>
  </property>
  <property fmtid="{D5CDD505-2E9C-101B-9397-08002B2CF9AE}" pid="3" name="MediaServiceImageTags">
    <vt:lpwstr/>
  </property>
</Properties>
</file>