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7" r:id="rId3"/>
    <p:sldId id="256" r:id="rId4"/>
    <p:sldId id="258" r:id="rId5"/>
    <p:sldId id="259" r:id="rId6"/>
    <p:sldId id="260" r:id="rId7"/>
    <p:sldId id="262" r:id="rId8"/>
    <p:sldId id="264" r:id="rId9"/>
    <p:sldId id="263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5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6CA31-7A2D-443B-97A2-845CEE5868A9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D8C697-7F61-4B94-992A-9E8EF459B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96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441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6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63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4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0">
            <a:extLst>
              <a:ext uri="{FF2B5EF4-FFF2-40B4-BE49-F238E27FC236}">
                <a16:creationId xmlns:a16="http://schemas.microsoft.com/office/drawing/2014/main" id="{6DC3399C-8B0E-4D7D-A955-FB1F37CF367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0520" y="776873"/>
            <a:ext cx="5854182" cy="307050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Subtitle 11">
            <a:extLst>
              <a:ext uri="{FF2B5EF4-FFF2-40B4-BE49-F238E27FC236}">
                <a16:creationId xmlns:a16="http://schemas.microsoft.com/office/drawing/2014/main" id="{13C3C1EB-2C5B-4710-893A-9DD6284D5C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1202" y="4088927"/>
            <a:ext cx="5842218" cy="18805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E335E712-C7FD-4BAC-B89C-58AF6594A4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876800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41CC69-A0B0-C1BE-2165-D8AD1B7D2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723899"/>
            <a:ext cx="57867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D54A957-6A3F-2C34-A453-905FBAE77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047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364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591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951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758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36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478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0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0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162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454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53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522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08591"/>
            <a:ext cx="4058728" cy="522550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99125" y="0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B32A424-7EFB-F80C-2BDA-94D103A55F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8EFEEF-ABDC-22C9-C5DB-0494BEB86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3134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0">
            <a:extLst>
              <a:ext uri="{FF2B5EF4-FFF2-40B4-BE49-F238E27FC236}">
                <a16:creationId xmlns:a16="http://schemas.microsoft.com/office/drawing/2014/main" id="{6DC3399C-8B0E-4D7D-A955-FB1F37CF367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0520" y="776873"/>
            <a:ext cx="5854182" cy="307050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Subtitle 11">
            <a:extLst>
              <a:ext uri="{FF2B5EF4-FFF2-40B4-BE49-F238E27FC236}">
                <a16:creationId xmlns:a16="http://schemas.microsoft.com/office/drawing/2014/main" id="{13C3C1EB-2C5B-4710-893A-9DD6284D5C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1202" y="4088927"/>
            <a:ext cx="5842218" cy="18805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E335E712-C7FD-4BAC-B89C-58AF6594A4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876800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41CC69-A0B0-C1BE-2165-D8AD1B7D2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574" y="723899"/>
            <a:ext cx="57867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D54A957-6A3F-2C34-A453-905FBAE77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574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3290C96-4425-5532-08E2-00C951974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723899"/>
            <a:ext cx="57867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9320F53-F289-81B6-15ED-FC4A092F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38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0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7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12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8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7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80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75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1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D9E8FCCE-6AF6-4503-AC82-665A87B2187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07328E6E-50BB-4C39-8229-74D97AACF14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45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6356E58D-9892-420D-9BBD-85608DF54E6C" descr="IMG_2440.JPG">
            <a:extLst>
              <a:ext uri="{FF2B5EF4-FFF2-40B4-BE49-F238E27FC236}">
                <a16:creationId xmlns:a16="http://schemas.microsoft.com/office/drawing/2014/main" id="{BBEF9A68-3FA8-9E21-B097-52B87CEB1A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16" b="19334"/>
          <a:stretch/>
        </p:blipFill>
        <p:spPr bwMode="auto">
          <a:xfrm>
            <a:off x="1" y="10"/>
            <a:ext cx="12192000" cy="685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2BF5439E-A994-3EE5-80B8-64D8C5A92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5902" y="0"/>
            <a:ext cx="7559614" cy="484909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</a:rPr>
              <a:t>CCPD’s Mutual Aid Program Presentation</a:t>
            </a:r>
          </a:p>
        </p:txBody>
      </p:sp>
      <p:sp>
        <p:nvSpPr>
          <p:cNvPr id="23" name="Subtitle 22">
            <a:extLst>
              <a:ext uri="{FF2B5EF4-FFF2-40B4-BE49-F238E27FC236}">
                <a16:creationId xmlns:a16="http://schemas.microsoft.com/office/drawing/2014/main" id="{D5FF0C52-0A5C-D2E2-6605-0DCC0E0D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3530" y="3429000"/>
            <a:ext cx="3001806" cy="374458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Captain Luis Martinez</a:t>
            </a:r>
          </a:p>
          <a:p>
            <a:r>
              <a:rPr lang="en-US" dirty="0">
                <a:solidFill>
                  <a:srgbClr val="FFFFFF"/>
                </a:solidFill>
              </a:rPr>
              <a:t>July 9, 2025</a:t>
            </a:r>
          </a:p>
        </p:txBody>
      </p:sp>
    </p:spTree>
    <p:extLst>
      <p:ext uri="{BB962C8B-B14F-4D97-AF65-F5344CB8AC3E}">
        <p14:creationId xmlns:p14="http://schemas.microsoft.com/office/powerpoint/2010/main" val="2315327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0367" y="703021"/>
            <a:ext cx="10691265" cy="1371030"/>
          </a:xfrm>
        </p:spPr>
        <p:txBody>
          <a:bodyPr/>
          <a:lstStyle/>
          <a:p>
            <a:pPr algn="ctr"/>
            <a:r>
              <a:rPr lang="en-US" dirty="0"/>
              <a:t>What is mutual aid?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199" y="1611564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+mj-lt"/>
              </a:rPr>
              <a:t>Agreements between law enforcement agencies to assist with emergencies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CCPD is a part of Mutual Aid Area A</a:t>
            </a:r>
          </a:p>
          <a:p>
            <a:pPr lvl="1"/>
            <a:r>
              <a:rPr lang="en-US" dirty="0">
                <a:latin typeface="+mj-lt"/>
              </a:rPr>
              <a:t>Beverly Hills, Santa Monica, UCLA PD, LASD West Hollywood</a:t>
            </a:r>
          </a:p>
          <a:p>
            <a:pPr lvl="1"/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Typically for planned / coordinated events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Main purpose to provide personnel, resource sharing, equipment, and expertise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Examples of usage:</a:t>
            </a:r>
          </a:p>
          <a:p>
            <a:pPr lvl="1"/>
            <a:r>
              <a:rPr lang="en-US" dirty="0">
                <a:latin typeface="+mj-lt"/>
              </a:rPr>
              <a:t>Mass shootings, civil unrest, dignitary visits</a:t>
            </a:r>
          </a:p>
          <a:p>
            <a:endParaRPr lang="en-US" dirty="0">
              <a:latin typeface="+mj-lt"/>
            </a:endParaRPr>
          </a:p>
        </p:txBody>
      </p:sp>
      <p:pic>
        <p:nvPicPr>
          <p:cNvPr id="6" name="6356E58D-9892-420D-9BBD-85608DF54E6C" descr="IMG_2440.JPG">
            <a:extLst>
              <a:ext uri="{FF2B5EF4-FFF2-40B4-BE49-F238E27FC236}">
                <a16:creationId xmlns:a16="http://schemas.microsoft.com/office/drawing/2014/main" id="{AEFB20D1-44CC-DC0E-F3D5-6A24017E5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993" y="1284883"/>
            <a:ext cx="5422014" cy="487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6529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634" y="758194"/>
            <a:ext cx="10691265" cy="1371030"/>
          </a:xfrm>
        </p:spPr>
        <p:txBody>
          <a:bodyPr/>
          <a:lstStyle/>
          <a:p>
            <a:pPr algn="ctr"/>
            <a:r>
              <a:rPr lang="en-US" dirty="0"/>
              <a:t>MUTUAL AID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367" y="1939443"/>
            <a:ext cx="10691265" cy="36360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j-lt"/>
              </a:rPr>
              <a:t>Standardized Emergency Management Systems (SEMS)</a:t>
            </a:r>
          </a:p>
          <a:p>
            <a:r>
              <a:rPr lang="en-US" sz="2400" dirty="0">
                <a:latin typeface="+mj-lt"/>
              </a:rPr>
              <a:t>Different levels: </a:t>
            </a:r>
          </a:p>
          <a:p>
            <a:pPr lvl="1"/>
            <a:r>
              <a:rPr lang="en-US" sz="2200" dirty="0">
                <a:latin typeface="+mj-lt"/>
              </a:rPr>
              <a:t>California, regions, counties, cities</a:t>
            </a:r>
          </a:p>
          <a:p>
            <a:r>
              <a:rPr lang="en-US" sz="2400" dirty="0">
                <a:latin typeface="+mj-lt"/>
              </a:rPr>
              <a:t>Further broken into smaller regions</a:t>
            </a:r>
          </a:p>
          <a:p>
            <a:r>
              <a:rPr lang="en-US" sz="2400" dirty="0">
                <a:latin typeface="+mj-lt"/>
              </a:rPr>
              <a:t>Chief of Police, or designee, makes the determination when to activate mutual aid</a:t>
            </a:r>
          </a:p>
          <a:p>
            <a:r>
              <a:rPr lang="en-US" sz="2400" dirty="0">
                <a:latin typeface="+mj-lt"/>
              </a:rPr>
              <a:t>Additional resources can be requested from neighboring agencies, the region, the county, and if need be, the State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</a:endParaRPr>
          </a:p>
        </p:txBody>
      </p:sp>
      <p:pic>
        <p:nvPicPr>
          <p:cNvPr id="4" name="6356E58D-9892-420D-9BBD-85608DF54E6C" descr="IMG_2440.JPG">
            <a:extLst>
              <a:ext uri="{FF2B5EF4-FFF2-40B4-BE49-F238E27FC236}">
                <a16:creationId xmlns:a16="http://schemas.microsoft.com/office/drawing/2014/main" id="{958034E5-9D0A-F1A5-CB4A-AA563A729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329" y="1443709"/>
            <a:ext cx="5273341" cy="4736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33081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MUTUAL AID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635" y="1719415"/>
            <a:ext cx="10691265" cy="3636088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+mj-lt"/>
              </a:rPr>
              <a:t>February 2024, Presidential visit by Joe Biden at the Julian Dixon Library</a:t>
            </a:r>
          </a:p>
          <a:p>
            <a:pPr lvl="1"/>
            <a:r>
              <a:rPr lang="en-US" sz="2000" dirty="0">
                <a:latin typeface="+mj-lt"/>
              </a:rPr>
              <a:t>Provided mutual aid to the U.S. Secret Service</a:t>
            </a:r>
          </a:p>
          <a:p>
            <a:pPr lvl="1"/>
            <a:r>
              <a:rPr lang="en-US" sz="2000" dirty="0">
                <a:latin typeface="+mj-lt"/>
              </a:rPr>
              <a:t>Assistance provided by Beverly Hills, Santa Monica, UCLA PD, and LASD West Hollywood</a:t>
            </a:r>
          </a:p>
          <a:p>
            <a:endParaRPr lang="en-US" sz="2200" dirty="0">
              <a:latin typeface="+mj-lt"/>
            </a:endParaRPr>
          </a:p>
          <a:p>
            <a:r>
              <a:rPr lang="en-US" sz="2200" dirty="0">
                <a:latin typeface="+mj-lt"/>
              </a:rPr>
              <a:t>January 2025, Palisades fire</a:t>
            </a:r>
          </a:p>
          <a:p>
            <a:pPr lvl="1"/>
            <a:r>
              <a:rPr lang="en-US" sz="2000" dirty="0">
                <a:latin typeface="+mj-lt"/>
              </a:rPr>
              <a:t>CCPD Staff responded to Santa Monica</a:t>
            </a:r>
          </a:p>
          <a:p>
            <a:pPr lvl="1"/>
            <a:r>
              <a:rPr lang="en-US" sz="2000" dirty="0">
                <a:latin typeface="+mj-lt"/>
              </a:rPr>
              <a:t>Provided Mutual Aid for burglary/looter suppression</a:t>
            </a:r>
          </a:p>
          <a:p>
            <a:pPr lvl="2"/>
            <a:r>
              <a:rPr lang="en-US" dirty="0">
                <a:latin typeface="+mj-lt"/>
              </a:rPr>
              <a:t>Approximately one-week</a:t>
            </a:r>
          </a:p>
          <a:p>
            <a:endParaRPr lang="en-US" sz="2200" dirty="0">
              <a:latin typeface="+mj-lt"/>
            </a:endParaRPr>
          </a:p>
          <a:p>
            <a:endParaRPr lang="en-US" sz="2200" dirty="0">
              <a:latin typeface="+mj-lt"/>
            </a:endParaRPr>
          </a:p>
        </p:txBody>
      </p:sp>
      <p:pic>
        <p:nvPicPr>
          <p:cNvPr id="4" name="6356E58D-9892-420D-9BBD-85608DF54E6C" descr="IMG_2440.JPG">
            <a:extLst>
              <a:ext uri="{FF2B5EF4-FFF2-40B4-BE49-F238E27FC236}">
                <a16:creationId xmlns:a16="http://schemas.microsoft.com/office/drawing/2014/main" id="{2CB50607-EE2A-D7AD-4B80-067D5C94F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329" y="1535502"/>
            <a:ext cx="5171145" cy="4644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77790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OUTSIDE AGENCY ASSISTANCE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607611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Different than Mutual Aid</a:t>
            </a:r>
          </a:p>
          <a:p>
            <a:r>
              <a:rPr lang="en-US" dirty="0">
                <a:latin typeface="+mj-lt"/>
              </a:rPr>
              <a:t>Typically occurs when an emergency request is made by an outside law enforcement agency</a:t>
            </a:r>
          </a:p>
          <a:p>
            <a:r>
              <a:rPr lang="en-US" dirty="0">
                <a:latin typeface="+mj-lt"/>
              </a:rPr>
              <a:t>Example:</a:t>
            </a:r>
          </a:p>
          <a:p>
            <a:pPr lvl="1"/>
            <a:r>
              <a:rPr lang="en-US" dirty="0">
                <a:latin typeface="+mj-lt"/>
              </a:rPr>
              <a:t>June 2025</a:t>
            </a:r>
          </a:p>
          <a:p>
            <a:pPr lvl="2"/>
            <a:r>
              <a:rPr lang="en-US" dirty="0">
                <a:latin typeface="+mj-lt"/>
              </a:rPr>
              <a:t>Santa Monica PD Officer shot while attempting to arrest attempt murder suspect</a:t>
            </a:r>
          </a:p>
          <a:p>
            <a:pPr lvl="2"/>
            <a:r>
              <a:rPr lang="en-US" dirty="0">
                <a:latin typeface="+mj-lt"/>
              </a:rPr>
              <a:t>CCPD personnel were requested and responded to assist with locating the suspect</a:t>
            </a:r>
          </a:p>
          <a:p>
            <a:pPr lvl="2"/>
            <a:endParaRPr lang="en-US" dirty="0">
              <a:latin typeface="+mj-lt"/>
            </a:endParaRPr>
          </a:p>
          <a:p>
            <a:pPr lvl="1"/>
            <a:r>
              <a:rPr lang="en-US" dirty="0">
                <a:latin typeface="+mj-lt"/>
              </a:rPr>
              <a:t>July 2, 2025</a:t>
            </a:r>
          </a:p>
          <a:p>
            <a:pPr lvl="2"/>
            <a:r>
              <a:rPr lang="en-US" dirty="0">
                <a:latin typeface="+mj-lt"/>
              </a:rPr>
              <a:t>Traffic collision in Fox Hills neighborhood involving CHP Officers</a:t>
            </a:r>
          </a:p>
          <a:p>
            <a:pPr lvl="2"/>
            <a:r>
              <a:rPr lang="en-US" dirty="0">
                <a:latin typeface="+mj-lt"/>
              </a:rPr>
              <a:t>CCPD was requested and responded to provide assistance</a:t>
            </a:r>
          </a:p>
          <a:p>
            <a:pPr lvl="2"/>
            <a:r>
              <a:rPr lang="en-US" dirty="0">
                <a:latin typeface="+mj-lt"/>
              </a:rPr>
              <a:t>Remained at location for extended period</a:t>
            </a:r>
          </a:p>
          <a:p>
            <a:pPr lvl="2"/>
            <a:endParaRPr lang="en-US" dirty="0">
              <a:latin typeface="+mj-lt"/>
            </a:endParaRPr>
          </a:p>
        </p:txBody>
      </p:sp>
      <p:pic>
        <p:nvPicPr>
          <p:cNvPr id="4" name="6356E58D-9892-420D-9BBD-85608DF54E6C" descr="IMG_2440.JPG">
            <a:extLst>
              <a:ext uri="{FF2B5EF4-FFF2-40B4-BE49-F238E27FC236}">
                <a16:creationId xmlns:a16="http://schemas.microsoft.com/office/drawing/2014/main" id="{20329DE5-E171-CEA7-CC71-24EBF27AB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121" y="1518249"/>
            <a:ext cx="5147758" cy="4623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5022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BD9E45C9-A3AA-7511-E458-EB99EAF26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CD637-8DD4-E31D-03E8-3AA26ABF1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IMMIGRATION ENFORCEMENT – Mutual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7DDF7-3A61-207A-60EE-C19007FE4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607611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CCPD Policy 438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Culver City Resolution #2017-R025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Culver City Police do not assist in the enforcement of federal immigration law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CCPD personnel abide by Department policy and State Law (SB 54)</a:t>
            </a:r>
          </a:p>
          <a:p>
            <a:pPr lvl="1"/>
            <a:r>
              <a:rPr lang="en-US" dirty="0">
                <a:latin typeface="+mj-lt"/>
              </a:rPr>
              <a:t>Consistently covered in daily briefings &amp; roll call to ensure a firm understanding of the law</a:t>
            </a:r>
          </a:p>
          <a:p>
            <a:pPr lvl="1"/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pPr lvl="2"/>
            <a:endParaRPr lang="en-US" dirty="0">
              <a:latin typeface="+mj-lt"/>
            </a:endParaRPr>
          </a:p>
        </p:txBody>
      </p:sp>
      <p:pic>
        <p:nvPicPr>
          <p:cNvPr id="4" name="6356E58D-9892-420D-9BBD-85608DF54E6C" descr="IMG_2440.JPG">
            <a:extLst>
              <a:ext uri="{FF2B5EF4-FFF2-40B4-BE49-F238E27FC236}">
                <a16:creationId xmlns:a16="http://schemas.microsoft.com/office/drawing/2014/main" id="{9E960F9C-9C58-5EB2-B6C0-88B045713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121" y="1518249"/>
            <a:ext cx="5147758" cy="4623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9030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B09E2C74-8DE4-1254-4E25-C0D8CFD87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2B1B-C257-815F-F4B8-5A80A5DA3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Potential ramifications of discontinuing mutual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F7392-8683-25D1-6B9B-E6B1EC10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607611"/>
            <a:ext cx="10515600" cy="5032375"/>
          </a:xfrm>
        </p:spPr>
        <p:txBody>
          <a:bodyPr>
            <a:normAutofit/>
          </a:bodyPr>
          <a:lstStyle/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Increased exposure to liability</a:t>
            </a:r>
          </a:p>
          <a:p>
            <a:r>
              <a:rPr lang="en-US" dirty="0">
                <a:latin typeface="+mj-lt"/>
              </a:rPr>
              <a:t>Unable to provide adequate public safety services</a:t>
            </a:r>
          </a:p>
          <a:p>
            <a:r>
              <a:rPr lang="en-US" dirty="0">
                <a:latin typeface="+mj-lt"/>
              </a:rPr>
              <a:t>Potential conflicts with the California Emergency Services Act</a:t>
            </a:r>
          </a:p>
          <a:p>
            <a:r>
              <a:rPr lang="en-US" dirty="0">
                <a:latin typeface="+mj-lt"/>
              </a:rPr>
              <a:t>Erosion of public trust and confidence</a:t>
            </a:r>
          </a:p>
          <a:p>
            <a:r>
              <a:rPr lang="en-US" dirty="0">
                <a:latin typeface="+mj-lt"/>
              </a:rPr>
              <a:t>Higher risk for injuries, property loss or fatalities</a:t>
            </a:r>
          </a:p>
          <a:p>
            <a:r>
              <a:rPr lang="en-US" dirty="0">
                <a:latin typeface="+mj-lt"/>
              </a:rPr>
              <a:t>Loss of reciprocal support from neighboring cities</a:t>
            </a:r>
          </a:p>
          <a:p>
            <a:r>
              <a:rPr lang="en-US" dirty="0">
                <a:latin typeface="+mj-lt"/>
              </a:rPr>
              <a:t>Strain on existing personnel and resources </a:t>
            </a:r>
          </a:p>
          <a:p>
            <a:endParaRPr lang="en-US" dirty="0"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pPr lvl="2"/>
            <a:endParaRPr lang="en-US" dirty="0">
              <a:latin typeface="+mj-lt"/>
            </a:endParaRPr>
          </a:p>
        </p:txBody>
      </p:sp>
      <p:pic>
        <p:nvPicPr>
          <p:cNvPr id="4" name="6356E58D-9892-420D-9BBD-85608DF54E6C" descr="IMG_2440.JPG">
            <a:extLst>
              <a:ext uri="{FF2B5EF4-FFF2-40B4-BE49-F238E27FC236}">
                <a16:creationId xmlns:a16="http://schemas.microsoft.com/office/drawing/2014/main" id="{82B172DC-5D1A-2ECB-F849-79131115E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121" y="1518249"/>
            <a:ext cx="5147758" cy="4623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6218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13F03C51-38E2-56A6-B087-EE08C956A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3F30B-3A03-192D-9A12-A2A5C38C8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B383A-E885-A78F-FBDF-8AF9913A9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467" y="1701379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Mutual Aid is vital for law enforcement agencies</a:t>
            </a:r>
          </a:p>
          <a:p>
            <a:pPr lvl="1"/>
            <a:r>
              <a:rPr lang="en-US" dirty="0">
                <a:latin typeface="+mj-lt"/>
              </a:rPr>
              <a:t>Enables agencies to collaborate, pool resources, including personnel, to address incidents that exceed the capacity of a single agency</a:t>
            </a:r>
          </a:p>
          <a:p>
            <a:pPr lvl="1"/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Continuing participation ensures strong regional cooperation, enhances public safety, and mitigates liability concerns</a:t>
            </a: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pPr lvl="2"/>
            <a:endParaRPr lang="en-US" dirty="0">
              <a:latin typeface="+mj-lt"/>
            </a:endParaRPr>
          </a:p>
        </p:txBody>
      </p:sp>
      <p:pic>
        <p:nvPicPr>
          <p:cNvPr id="4" name="6356E58D-9892-420D-9BBD-85608DF54E6C" descr="IMG_2440.JPG">
            <a:extLst>
              <a:ext uri="{FF2B5EF4-FFF2-40B4-BE49-F238E27FC236}">
                <a16:creationId xmlns:a16="http://schemas.microsoft.com/office/drawing/2014/main" id="{48341ECB-DDA0-FBF1-04B1-6A5B1A6D8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121" y="1518249"/>
            <a:ext cx="5147758" cy="4623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41489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6356E58D-9892-420D-9BBD-85608DF54E6C" descr="IMG_2440.JPG">
            <a:extLst>
              <a:ext uri="{FF2B5EF4-FFF2-40B4-BE49-F238E27FC236}">
                <a16:creationId xmlns:a16="http://schemas.microsoft.com/office/drawing/2014/main" id="{9B7C6D27-101B-09E3-CA7B-BCC03DE30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06" b="19344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12349FF-7742-42ED-ADF3-238B5DDD1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4237318"/>
            <a:ext cx="12188952" cy="2620682"/>
          </a:xfrm>
          <a:prstGeom prst="rect">
            <a:avLst/>
          </a:prstGeom>
          <a:gradFill>
            <a:gsLst>
              <a:gs pos="42000">
                <a:srgbClr val="000000">
                  <a:alpha val="14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1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158" y="5528235"/>
            <a:ext cx="10696574" cy="7709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270121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hronicle">
    <a:dk1>
      <a:srgbClr val="000000"/>
    </a:dk1>
    <a:lt1>
      <a:srgbClr val="FFFFFF"/>
    </a:lt1>
    <a:dk2>
      <a:srgbClr val="1C1C32"/>
    </a:dk2>
    <a:lt2>
      <a:srgbClr val="F8F4F1"/>
    </a:lt2>
    <a:accent1>
      <a:srgbClr val="734B67"/>
    </a:accent1>
    <a:accent2>
      <a:srgbClr val="959EBB"/>
    </a:accent2>
    <a:accent3>
      <a:srgbClr val="596781"/>
    </a:accent3>
    <a:accent4>
      <a:srgbClr val="7F6E8C"/>
    </a:accent4>
    <a:accent5>
      <a:srgbClr val="DB9A8F"/>
    </a:accent5>
    <a:accent6>
      <a:srgbClr val="C29AB1"/>
    </a:accent6>
    <a:hlink>
      <a:srgbClr val="778BA2"/>
    </a:hlink>
    <a:folHlink>
      <a:srgbClr val="A27C99"/>
    </a:folHlink>
  </a:clrScheme>
</a:themeOverride>
</file>

<file path=ppt/theme/themeOverride2.xml><?xml version="1.0" encoding="utf-8"?>
<a:themeOverride xmlns:a="http://schemas.openxmlformats.org/drawingml/2006/main">
  <a:clrScheme name="Chronicle">
    <a:dk1>
      <a:srgbClr val="000000"/>
    </a:dk1>
    <a:lt1>
      <a:srgbClr val="FFFFFF"/>
    </a:lt1>
    <a:dk2>
      <a:srgbClr val="1C1C32"/>
    </a:dk2>
    <a:lt2>
      <a:srgbClr val="F8F4F1"/>
    </a:lt2>
    <a:accent1>
      <a:srgbClr val="734B67"/>
    </a:accent1>
    <a:accent2>
      <a:srgbClr val="959EBB"/>
    </a:accent2>
    <a:accent3>
      <a:srgbClr val="596781"/>
    </a:accent3>
    <a:accent4>
      <a:srgbClr val="7F6E8C"/>
    </a:accent4>
    <a:accent5>
      <a:srgbClr val="DB9A8F"/>
    </a:accent5>
    <a:accent6>
      <a:srgbClr val="C29AB1"/>
    </a:accent6>
    <a:hlink>
      <a:srgbClr val="778BA2"/>
    </a:hlink>
    <a:folHlink>
      <a:srgbClr val="A27C99"/>
    </a:folHlink>
  </a:clrScheme>
</a:themeOverride>
</file>

<file path=ppt/theme/themeOverride3.xml><?xml version="1.0" encoding="utf-8"?>
<a:themeOverride xmlns:a="http://schemas.openxmlformats.org/drawingml/2006/main">
  <a:clrScheme name="Chronicle">
    <a:dk1>
      <a:srgbClr val="000000"/>
    </a:dk1>
    <a:lt1>
      <a:srgbClr val="FFFFFF"/>
    </a:lt1>
    <a:dk2>
      <a:srgbClr val="1C1C32"/>
    </a:dk2>
    <a:lt2>
      <a:srgbClr val="F8F4F1"/>
    </a:lt2>
    <a:accent1>
      <a:srgbClr val="734B67"/>
    </a:accent1>
    <a:accent2>
      <a:srgbClr val="959EBB"/>
    </a:accent2>
    <a:accent3>
      <a:srgbClr val="596781"/>
    </a:accent3>
    <a:accent4>
      <a:srgbClr val="7F6E8C"/>
    </a:accent4>
    <a:accent5>
      <a:srgbClr val="DB9A8F"/>
    </a:accent5>
    <a:accent6>
      <a:srgbClr val="C29AB1"/>
    </a:accent6>
    <a:hlink>
      <a:srgbClr val="778BA2"/>
    </a:hlink>
    <a:folHlink>
      <a:srgbClr val="A27C99"/>
    </a:folHlink>
  </a:clrScheme>
</a:themeOverride>
</file>

<file path=ppt/theme/themeOverride4.xml><?xml version="1.0" encoding="utf-8"?>
<a:themeOverride xmlns:a="http://schemas.openxmlformats.org/drawingml/2006/main">
  <a:clrScheme name="Chronicle">
    <a:dk1>
      <a:srgbClr val="000000"/>
    </a:dk1>
    <a:lt1>
      <a:srgbClr val="FFFFFF"/>
    </a:lt1>
    <a:dk2>
      <a:srgbClr val="1C1C32"/>
    </a:dk2>
    <a:lt2>
      <a:srgbClr val="F8F4F1"/>
    </a:lt2>
    <a:accent1>
      <a:srgbClr val="734B67"/>
    </a:accent1>
    <a:accent2>
      <a:srgbClr val="959EBB"/>
    </a:accent2>
    <a:accent3>
      <a:srgbClr val="596781"/>
    </a:accent3>
    <a:accent4>
      <a:srgbClr val="7F6E8C"/>
    </a:accent4>
    <a:accent5>
      <a:srgbClr val="DB9A8F"/>
    </a:accent5>
    <a:accent6>
      <a:srgbClr val="C29AB1"/>
    </a:accent6>
    <a:hlink>
      <a:srgbClr val="778BA2"/>
    </a:hlink>
    <a:folHlink>
      <a:srgbClr val="A27C99"/>
    </a:folHlink>
  </a:clrScheme>
</a:themeOverride>
</file>

<file path=ppt/theme/themeOverride5.xml><?xml version="1.0" encoding="utf-8"?>
<a:themeOverride xmlns:a="http://schemas.openxmlformats.org/drawingml/2006/main">
  <a:clrScheme name="Chronicle">
    <a:dk1>
      <a:srgbClr val="000000"/>
    </a:dk1>
    <a:lt1>
      <a:srgbClr val="FFFFFF"/>
    </a:lt1>
    <a:dk2>
      <a:srgbClr val="1C1C32"/>
    </a:dk2>
    <a:lt2>
      <a:srgbClr val="F8F4F1"/>
    </a:lt2>
    <a:accent1>
      <a:srgbClr val="734B67"/>
    </a:accent1>
    <a:accent2>
      <a:srgbClr val="959EBB"/>
    </a:accent2>
    <a:accent3>
      <a:srgbClr val="596781"/>
    </a:accent3>
    <a:accent4>
      <a:srgbClr val="7F6E8C"/>
    </a:accent4>
    <a:accent5>
      <a:srgbClr val="DB9A8F"/>
    </a:accent5>
    <a:accent6>
      <a:srgbClr val="C29AB1"/>
    </a:accent6>
    <a:hlink>
      <a:srgbClr val="778BA2"/>
    </a:hlink>
    <a:folHlink>
      <a:srgbClr val="A27C99"/>
    </a:folHlink>
  </a:clrScheme>
</a:themeOverride>
</file>

<file path=ppt/theme/themeOverride6.xml><?xml version="1.0" encoding="utf-8"?>
<a:themeOverride xmlns:a="http://schemas.openxmlformats.org/drawingml/2006/main">
  <a:clrScheme name="Chronicle">
    <a:dk1>
      <a:srgbClr val="000000"/>
    </a:dk1>
    <a:lt1>
      <a:srgbClr val="FFFFFF"/>
    </a:lt1>
    <a:dk2>
      <a:srgbClr val="1C1C32"/>
    </a:dk2>
    <a:lt2>
      <a:srgbClr val="F8F4F1"/>
    </a:lt2>
    <a:accent1>
      <a:srgbClr val="734B67"/>
    </a:accent1>
    <a:accent2>
      <a:srgbClr val="959EBB"/>
    </a:accent2>
    <a:accent3>
      <a:srgbClr val="596781"/>
    </a:accent3>
    <a:accent4>
      <a:srgbClr val="7F6E8C"/>
    </a:accent4>
    <a:accent5>
      <a:srgbClr val="DB9A8F"/>
    </a:accent5>
    <a:accent6>
      <a:srgbClr val="C29AB1"/>
    </a:accent6>
    <a:hlink>
      <a:srgbClr val="778BA2"/>
    </a:hlink>
    <a:folHlink>
      <a:srgbClr val="A27C99"/>
    </a:folHlink>
  </a:clrScheme>
</a:themeOverride>
</file>

<file path=ppt/theme/themeOverride7.xml><?xml version="1.0" encoding="utf-8"?>
<a:themeOverride xmlns:a="http://schemas.openxmlformats.org/drawingml/2006/main">
  <a:clrScheme name="Chronicle">
    <a:dk1>
      <a:srgbClr val="000000"/>
    </a:dk1>
    <a:lt1>
      <a:srgbClr val="FFFFFF"/>
    </a:lt1>
    <a:dk2>
      <a:srgbClr val="1C1C32"/>
    </a:dk2>
    <a:lt2>
      <a:srgbClr val="F8F4F1"/>
    </a:lt2>
    <a:accent1>
      <a:srgbClr val="734B67"/>
    </a:accent1>
    <a:accent2>
      <a:srgbClr val="959EBB"/>
    </a:accent2>
    <a:accent3>
      <a:srgbClr val="596781"/>
    </a:accent3>
    <a:accent4>
      <a:srgbClr val="7F6E8C"/>
    </a:accent4>
    <a:accent5>
      <a:srgbClr val="DB9A8F"/>
    </a:accent5>
    <a:accent6>
      <a:srgbClr val="C29AB1"/>
    </a:accent6>
    <a:hlink>
      <a:srgbClr val="778BA2"/>
    </a:hlink>
    <a:folHlink>
      <a:srgbClr val="A27C99"/>
    </a:folHlink>
  </a:clrScheme>
</a:themeOverride>
</file>

<file path=ppt/theme/themeOverride8.xml><?xml version="1.0" encoding="utf-8"?>
<a:themeOverride xmlns:a="http://schemas.openxmlformats.org/drawingml/2006/main">
  <a:clrScheme name="Chronicle">
    <a:dk1>
      <a:srgbClr val="000000"/>
    </a:dk1>
    <a:lt1>
      <a:srgbClr val="FFFFFF"/>
    </a:lt1>
    <a:dk2>
      <a:srgbClr val="1C1C32"/>
    </a:dk2>
    <a:lt2>
      <a:srgbClr val="F8F4F1"/>
    </a:lt2>
    <a:accent1>
      <a:srgbClr val="734B67"/>
    </a:accent1>
    <a:accent2>
      <a:srgbClr val="959EBB"/>
    </a:accent2>
    <a:accent3>
      <a:srgbClr val="596781"/>
    </a:accent3>
    <a:accent4>
      <a:srgbClr val="7F6E8C"/>
    </a:accent4>
    <a:accent5>
      <a:srgbClr val="DB9A8F"/>
    </a:accent5>
    <a:accent6>
      <a:srgbClr val="C29AB1"/>
    </a:accent6>
    <a:hlink>
      <a:srgbClr val="778BA2"/>
    </a:hlink>
    <a:folHlink>
      <a:srgbClr val="A27C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437</Words>
  <Application>Microsoft Office PowerPoint</Application>
  <PresentationFormat>Widescreen</PresentationFormat>
  <Paragraphs>79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Calisto MT</vt:lpstr>
      <vt:lpstr>Univers Condensed</vt:lpstr>
      <vt:lpstr>Office Theme</vt:lpstr>
      <vt:lpstr>ChronicleVTI</vt:lpstr>
      <vt:lpstr>CCPD’s Mutual Aid Program Presentation</vt:lpstr>
      <vt:lpstr>What is mutual aid?</vt:lpstr>
      <vt:lpstr>MUTUAL AID PROTOCOLS</vt:lpstr>
      <vt:lpstr>MUTUAL AID EXAMPLES</vt:lpstr>
      <vt:lpstr>OUTSIDE AGENCY ASSISTANCE</vt:lpstr>
      <vt:lpstr>IMMIGRATION ENFORCEMENT – Mutual aid</vt:lpstr>
      <vt:lpstr>Potential ramifications of discontinuing mutual aid</vt:lpstr>
      <vt:lpstr>Conclusion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CCPD’s Automated license plate reader Program</dc:title>
  <dc:creator>Ogden, John</dc:creator>
  <cp:lastModifiedBy>Martinez, Luis</cp:lastModifiedBy>
  <cp:revision>31</cp:revision>
  <dcterms:created xsi:type="dcterms:W3CDTF">2025-07-02T20:44:09Z</dcterms:created>
  <dcterms:modified xsi:type="dcterms:W3CDTF">2025-07-08T22:57:33Z</dcterms:modified>
</cp:coreProperties>
</file>