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0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4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1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9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4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5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1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13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4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90A4581-29AE-4A0E-9282-026737789F6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1934293-5E02-444B-8369-54FAA26E6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7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IGsxzGQW5o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28EC-E9E3-6567-78F8-DE7A59CFB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905000"/>
          </a:xfrm>
        </p:spPr>
        <p:txBody>
          <a:bodyPr/>
          <a:lstStyle/>
          <a:p>
            <a:r>
              <a:rPr lang="en-US" dirty="0"/>
              <a:t>Bola wrap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7DA99-1C47-7883-3000-6F2DBF4B96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30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aWrap remote restraint device for law enforcement">
            <a:extLst>
              <a:ext uri="{FF2B5EF4-FFF2-40B4-BE49-F238E27FC236}">
                <a16:creationId xmlns:a16="http://schemas.microsoft.com/office/drawing/2014/main" id="{062BBEA3-8FAE-8EE1-C88E-508CEB9B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-1" b="24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1849"/>
          </a:xfrm>
        </p:spPr>
        <p:txBody>
          <a:bodyPr>
            <a:normAutofit/>
          </a:bodyPr>
          <a:lstStyle/>
          <a:p>
            <a:r>
              <a:rPr lang="en-US" b="1" i="1" dirty="0"/>
              <a:t>Neighboring agencies using bola wrap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837679"/>
            <a:ext cx="11064294" cy="474040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Hawthorne Police Department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	Using Bola for the past year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	had 20 deployments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	one minor injury requiring a band-aid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endParaRPr lang="en-US" sz="2800" dirty="0"/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El Segundo Police Department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	Using Bola for five years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	Had zero Deployments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380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Group 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4" y="1819922"/>
            <a:ext cx="10919535" cy="46874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b="1" dirty="0"/>
              <a:t>Thoughts regarding Bola Wrap Policy</a:t>
            </a:r>
          </a:p>
          <a:p>
            <a:pPr marL="0" indent="0" algn="just">
              <a:buNone/>
            </a:pPr>
            <a:r>
              <a:rPr lang="en-US" sz="3600" b="1" dirty="0"/>
              <a:t>What are your Concerns</a:t>
            </a:r>
          </a:p>
          <a:p>
            <a:pPr marL="0" indent="0" algn="just">
              <a:buNone/>
            </a:pPr>
            <a:r>
              <a:rPr lang="en-US" sz="3600" b="1" dirty="0"/>
              <a:t>What Questions do you have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aWrap remote restraint device for law enforcement">
            <a:extLst>
              <a:ext uri="{FF2B5EF4-FFF2-40B4-BE49-F238E27FC236}">
                <a16:creationId xmlns:a16="http://schemas.microsoft.com/office/drawing/2014/main" id="{062BBEA3-8FAE-8EE1-C88E-508CEB9B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-1" b="24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>
            <a:normAutofit/>
          </a:bodyPr>
          <a:lstStyle/>
          <a:p>
            <a:r>
              <a:rPr lang="en-US" b="1" i="1" dirty="0"/>
              <a:t>What is bola wrap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2" y="2666999"/>
            <a:ext cx="11747241" cy="3911083"/>
          </a:xfrm>
        </p:spPr>
        <p:txBody>
          <a:bodyPr>
            <a:normAutofit/>
          </a:bodyPr>
          <a:lstStyle/>
          <a:p>
            <a:r>
              <a:rPr lang="en-US" sz="2800" dirty="0"/>
              <a:t>Bola Wrap is a state-of-the-art, non-lethal remote restraint device</a:t>
            </a:r>
          </a:p>
          <a:p>
            <a:r>
              <a:rPr lang="en-US" sz="2800" dirty="0"/>
              <a:t>avoids direct physical contact and minimizing injury risk for both officers and individuals</a:t>
            </a:r>
          </a:p>
          <a:p>
            <a:r>
              <a:rPr lang="en-US" sz="2800" dirty="0"/>
              <a:t>Deploys a Kevlar tether towards an individual from a distance, reducing the need for physical confrontation</a:t>
            </a:r>
          </a:p>
        </p:txBody>
      </p:sp>
    </p:spTree>
    <p:extLst>
      <p:ext uri="{BB962C8B-B14F-4D97-AF65-F5344CB8AC3E}">
        <p14:creationId xmlns:p14="http://schemas.microsoft.com/office/powerpoint/2010/main" val="134016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the Bola Wrap Works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4" y="1819922"/>
            <a:ext cx="10919535" cy="468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Device Mechanism:</a:t>
            </a:r>
          </a:p>
          <a:p>
            <a:pPr marL="0" indent="0">
              <a:buNone/>
            </a:pPr>
            <a:r>
              <a:rPr lang="en-US" sz="2400" dirty="0"/>
              <a:t>	Deploys a 7.5-foot Kevlar cord at 640 feet per second</a:t>
            </a:r>
          </a:p>
          <a:p>
            <a:pPr marL="0" indent="0">
              <a:buNone/>
            </a:pPr>
            <a:r>
              <a:rPr lang="en-US" sz="2400" dirty="0"/>
              <a:t>	Cords have hooks on each end to wrap around a subject's legs</a:t>
            </a:r>
          </a:p>
          <a:p>
            <a:pPr marL="0" indent="0">
              <a:buNone/>
            </a:pPr>
            <a:r>
              <a:rPr lang="en-US" sz="2400" b="1" dirty="0"/>
              <a:t>Range:</a:t>
            </a:r>
          </a:p>
          <a:p>
            <a:pPr marL="0" indent="0">
              <a:buNone/>
            </a:pPr>
            <a:r>
              <a:rPr lang="en-US" sz="2400" dirty="0"/>
              <a:t>	Effective range is between 10 and 25 feet</a:t>
            </a:r>
          </a:p>
          <a:p>
            <a:pPr marL="0" indent="0">
              <a:buNone/>
            </a:pPr>
            <a:r>
              <a:rPr lang="en-US" sz="2400" b="1" dirty="0"/>
              <a:t>Activation:</a:t>
            </a:r>
          </a:p>
          <a:p>
            <a:pPr marL="457200" lvl="1" indent="0">
              <a:buNone/>
            </a:pPr>
            <a:r>
              <a:rPr lang="en-US" sz="2400" dirty="0"/>
              <a:t>Activated by pressing a button on the device</a:t>
            </a:r>
          </a:p>
          <a:p>
            <a:pPr marL="457200" lvl="1" indent="0">
              <a:buNone/>
            </a:pPr>
            <a:r>
              <a:rPr lang="en-US" sz="2400" dirty="0"/>
              <a:t>A green laser helps aim at the target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aWrap remote restraint device for law enforcement">
            <a:extLst>
              <a:ext uri="{FF2B5EF4-FFF2-40B4-BE49-F238E27FC236}">
                <a16:creationId xmlns:a16="http://schemas.microsoft.com/office/drawing/2014/main" id="{062BBEA3-8FAE-8EE1-C88E-508CEB9B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-1" b="24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1849"/>
          </a:xfrm>
        </p:spPr>
        <p:txBody>
          <a:bodyPr>
            <a:normAutofit/>
          </a:bodyPr>
          <a:lstStyle/>
          <a:p>
            <a:r>
              <a:rPr lang="en-US" b="1" i="1" dirty="0"/>
              <a:t>Benefits of the Bola Wrap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837679"/>
            <a:ext cx="11064294" cy="474040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Non-Lethal and Safe:</a:t>
            </a:r>
            <a:endParaRPr kumimoji="0" lang="en-US" sz="2400" b="0" i="0" u="none" strike="noStrike" kern="1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/>
              <a:uLnTx/>
              <a:uFillTx/>
              <a:latin typeface="Century Gothic" panose="020B0502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en-US" sz="2400" b="0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Reduces the need for physical confrontation</a:t>
            </a: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en-US" sz="2400" b="0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Minimizes risk of injury to both officers and subjects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Effective Restraint:</a:t>
            </a:r>
            <a:endParaRPr kumimoji="0" lang="en-US" sz="2400" b="0" i="0" u="none" strike="noStrike" kern="1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/>
              <a:uLnTx/>
              <a:uFillTx/>
              <a:latin typeface="Century Gothic" panose="020B0502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en-US" sz="2400" b="0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Quickly immobilizes individuals without causing significant harm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De-escalation Tool:</a:t>
            </a:r>
            <a:endParaRPr kumimoji="0" lang="en-US" sz="2400" b="0" i="0" u="none" strike="noStrike" kern="100" cap="small" spc="0" normalizeH="0" baseline="0" noProof="0" dirty="0">
              <a:ln>
                <a:noFill/>
              </a:ln>
              <a:gradFill flip="none" rotWithShape="1">
                <a:gsLst>
                  <a:gs pos="0">
                    <a:prstClr val="white"/>
                  </a:gs>
                  <a:gs pos="100000">
                    <a:prstClr val="white">
                      <a:lumMod val="75000"/>
                    </a:prstClr>
                  </a:gs>
                </a:gsLst>
                <a:lin ang="5580000" scaled="0"/>
                <a:tileRect/>
              </a:gradFill>
              <a:effectLst/>
              <a:uLnTx/>
              <a:uFillTx/>
              <a:latin typeface="Century Gothic" panose="020B0502020202020204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en-US" sz="2400" b="0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Useful in managing non-compliant individuals safely</a:t>
            </a:r>
          </a:p>
          <a:p>
            <a:pPr marL="457200" marR="0" lvl="1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914400" algn="l"/>
              </a:tabLst>
              <a:defRPr/>
            </a:pPr>
            <a:r>
              <a:rPr kumimoji="0" lang="en-US" sz="2400" b="0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Can be used in situations where traditional methods may escalate tension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216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aWrap remote restraint device for law enforcement">
            <a:extLst>
              <a:ext uri="{FF2B5EF4-FFF2-40B4-BE49-F238E27FC236}">
                <a16:creationId xmlns:a16="http://schemas.microsoft.com/office/drawing/2014/main" id="{062BBEA3-8FAE-8EE1-C88E-508CEB9B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-1" b="24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184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Situations where Bola could be utilized to de-escalate situations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837679"/>
            <a:ext cx="11064294" cy="474040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Emotionally Disturbed Persons (EDP)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Passively resistant and non-compliant subjects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Mildly aggressive non-compliant subjects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Suicidal subjects/Persons in crisis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Subjects under the influence of alcohol and drugs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kumimoji="0" lang="en-US" sz="2400" b="1" i="0" u="none" strike="noStrike" kern="100" cap="small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prstClr val="white"/>
                    </a:gs>
                    <a:gs pos="100000">
                      <a:prstClr val="white">
                        <a:lumMod val="75000"/>
                      </a:prstClr>
                    </a:gs>
                  </a:gsLst>
                  <a:lin ang="5580000" scaled="0"/>
                  <a:tileRect/>
                </a:gradFill>
                <a:effectLst/>
                <a:uLnTx/>
                <a:uFillTx/>
                <a:latin typeface="Century Gothic" panose="020B0502020202020204"/>
                <a:ea typeface="Aptos" panose="020B0004020202020204" pitchFamily="34" charset="0"/>
                <a:cs typeface="Times New Roman" panose="02020603050405020304" pitchFamily="18" charset="0"/>
              </a:rPr>
              <a:t>Armed (not with a firearm), non-assaultive, non-compliant, non-mobile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412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Considerations and limitations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4" y="1819922"/>
            <a:ext cx="10919535" cy="468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Training:</a:t>
            </a:r>
          </a:p>
          <a:p>
            <a:pPr marL="0" indent="0">
              <a:buNone/>
            </a:pPr>
            <a:r>
              <a:rPr lang="en-US" sz="2400" dirty="0"/>
              <a:t>	Each Officer must undergo a four-hour training block</a:t>
            </a:r>
          </a:p>
          <a:p>
            <a:pPr marL="0" indent="0">
              <a:buNone/>
            </a:pPr>
            <a:r>
              <a:rPr lang="en-US" sz="2400" dirty="0"/>
              <a:t>	Training will consist of a policy overview and hands on deployment</a:t>
            </a:r>
          </a:p>
          <a:p>
            <a:pPr marL="0" indent="0">
              <a:buNone/>
            </a:pPr>
            <a:r>
              <a:rPr lang="en-US" sz="2400" b="1" dirty="0"/>
              <a:t>Situational Awareness:</a:t>
            </a:r>
          </a:p>
          <a:p>
            <a:pPr marL="0" indent="0">
              <a:buNone/>
            </a:pPr>
            <a:r>
              <a:rPr lang="en-US" sz="2400" dirty="0"/>
              <a:t>	Not suitable for all situations, such as an armed confrontation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967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4" name="Online Media 3" title="BolaWrap® Story">
            <a:hlinkClick r:id="" action="ppaction://media"/>
            <a:extLst>
              <a:ext uri="{FF2B5EF4-FFF2-40B4-BE49-F238E27FC236}">
                <a16:creationId xmlns:a16="http://schemas.microsoft.com/office/drawing/2014/main" id="{1D063AE4-2B9D-4494-8DE2-869B2529AD5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6138" y="536024"/>
            <a:ext cx="10111273" cy="57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laWrap remote restraint device for law enforcement">
            <a:extLst>
              <a:ext uri="{FF2B5EF4-FFF2-40B4-BE49-F238E27FC236}">
                <a16:creationId xmlns:a16="http://schemas.microsoft.com/office/drawing/2014/main" id="{062BBEA3-8FAE-8EE1-C88E-508CEB9BA2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43" r="-1" b="2440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81849"/>
          </a:xfrm>
        </p:spPr>
        <p:txBody>
          <a:bodyPr>
            <a:normAutofit/>
          </a:bodyPr>
          <a:lstStyle/>
          <a:p>
            <a:r>
              <a:rPr lang="en-US" b="1" i="1" dirty="0"/>
              <a:t>Cost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89" y="1837679"/>
            <a:ext cx="11064294" cy="4740404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Bola Wrap Device: $1,299 Each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endParaRPr lang="en-US" sz="2800" dirty="0"/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prstClr val="white"/>
              </a:buClr>
              <a:buSzPts val="1000"/>
              <a:buFont typeface="Arial"/>
              <a:buNone/>
              <a:tabLst>
                <a:tab pos="457200" algn="l"/>
              </a:tabLst>
              <a:defRPr/>
            </a:pPr>
            <a:r>
              <a:rPr lang="en-US" sz="2800" dirty="0"/>
              <a:t>Kevlar rope: $39 for 6 deployments</a:t>
            </a:r>
          </a:p>
        </p:txBody>
      </p:sp>
    </p:spTree>
    <p:extLst>
      <p:ext uri="{BB962C8B-B14F-4D97-AF65-F5344CB8AC3E}">
        <p14:creationId xmlns:p14="http://schemas.microsoft.com/office/powerpoint/2010/main" val="3017802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3E5F-9E3A-38B9-0B9E-AF3BF561D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Human Rights Organizations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CBE4F-1E81-8A95-DEBB-D8236A5F7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4" y="1819922"/>
            <a:ext cx="10919535" cy="4687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“Anytime you can have a more humane response to someone in crisis, it’s not only good for the department, it’s good for society.” Redditt Hudson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Advocate for Human Rights, Advocate for Criminal Justice Reform, Co-founder of the National Coalition of Law Enforcement Officers for Justice, Reform, and Accountability, and NAACP Regional Field Director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63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4761</TotalTime>
  <Words>401</Words>
  <Application>Microsoft Office PowerPoint</Application>
  <PresentationFormat>Widescreen</PresentationFormat>
  <Paragraphs>59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Century Gothic</vt:lpstr>
      <vt:lpstr>Mesh</vt:lpstr>
      <vt:lpstr>Bola wrap </vt:lpstr>
      <vt:lpstr>What is bola wrap</vt:lpstr>
      <vt:lpstr>How the Bola Wrap Works </vt:lpstr>
      <vt:lpstr>Benefits of the Bola Wrap</vt:lpstr>
      <vt:lpstr>Situations where Bola could be utilized to de-escalate situations </vt:lpstr>
      <vt:lpstr>Considerations and limitations </vt:lpstr>
      <vt:lpstr>  </vt:lpstr>
      <vt:lpstr>Cost </vt:lpstr>
      <vt:lpstr>Human Rights Organizations  </vt:lpstr>
      <vt:lpstr>Neighboring agencies using bola wrap </vt:lpstr>
      <vt:lpstr>Group Discussion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Bola wrap</dc:title>
  <dc:creator>Baskaron, Edward</dc:creator>
  <cp:lastModifiedBy>Baskaron, Edward</cp:lastModifiedBy>
  <cp:revision>6</cp:revision>
  <dcterms:created xsi:type="dcterms:W3CDTF">2024-05-22T21:21:05Z</dcterms:created>
  <dcterms:modified xsi:type="dcterms:W3CDTF">2024-07-26T23:41:14Z</dcterms:modified>
</cp:coreProperties>
</file>